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6" r:id="rId3"/>
    <p:sldId id="273" r:id="rId4"/>
    <p:sldId id="275" r:id="rId5"/>
    <p:sldId id="257" r:id="rId6"/>
    <p:sldId id="260" r:id="rId7"/>
    <p:sldId id="259" r:id="rId8"/>
    <p:sldId id="258" r:id="rId9"/>
    <p:sldId id="261" r:id="rId10"/>
    <p:sldId id="263" r:id="rId11"/>
    <p:sldId id="265" r:id="rId12"/>
    <p:sldId id="266" r:id="rId13"/>
    <p:sldId id="264" r:id="rId14"/>
    <p:sldId id="280" r:id="rId15"/>
    <p:sldId id="272" r:id="rId16"/>
    <p:sldId id="267" r:id="rId17"/>
    <p:sldId id="269" r:id="rId18"/>
    <p:sldId id="270" r:id="rId19"/>
    <p:sldId id="271" r:id="rId20"/>
    <p:sldId id="277" r:id="rId21"/>
    <p:sldId id="276" r:id="rId22"/>
    <p:sldId id="284" r:id="rId23"/>
    <p:sldId id="283" r:id="rId24"/>
    <p:sldId id="285" r:id="rId25"/>
    <p:sldId id="278" r:id="rId26"/>
    <p:sldId id="281" r:id="rId27"/>
    <p:sldId id="282" r:id="rId28"/>
    <p:sldId id="27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65E8-2C28-4D22-AE05-3B1F4C877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519928"/>
            <a:ext cx="8791575" cy="2387600"/>
          </a:xfrm>
        </p:spPr>
        <p:txBody>
          <a:bodyPr>
            <a:normAutofit fontScale="90000"/>
          </a:bodyPr>
          <a:lstStyle/>
          <a:p>
            <a:r>
              <a:rPr lang="en-CA" sz="6000" dirty="0"/>
              <a:t>Scalar Network Analyzer</a:t>
            </a:r>
            <a:br>
              <a:rPr lang="en-CA" sz="6000" dirty="0"/>
            </a:b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48701-8DC3-4874-9EE8-E6884B3FC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1362" y="3352973"/>
            <a:ext cx="6035124" cy="1109110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chemeClr val="tx1"/>
                </a:solidFill>
              </a:rPr>
              <a:t>How it Works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064A85-D430-4324-978D-842E37BA1BE1}"/>
              </a:ext>
            </a:extLst>
          </p:cNvPr>
          <p:cNvSpPr txBox="1">
            <a:spLocks/>
          </p:cNvSpPr>
          <p:nvPr/>
        </p:nvSpPr>
        <p:spPr>
          <a:xfrm>
            <a:off x="9826486" y="5857133"/>
            <a:ext cx="2490168" cy="875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chemeClr val="tx1"/>
                </a:solidFill>
              </a:rPr>
              <a:t>Dave VE3OOI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018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DA2E-5E54-4CB1-9182-EEBFB59F2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453" y="235327"/>
            <a:ext cx="9905998" cy="713893"/>
          </a:xfrm>
        </p:spPr>
        <p:txBody>
          <a:bodyPr/>
          <a:lstStyle/>
          <a:p>
            <a:r>
              <a:rPr lang="en-CA" dirty="0"/>
              <a:t>GENERATOR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568351-B945-4E51-8C4E-E194471B66DE}"/>
              </a:ext>
            </a:extLst>
          </p:cNvPr>
          <p:cNvSpPr/>
          <p:nvPr/>
        </p:nvSpPr>
        <p:spPr>
          <a:xfrm>
            <a:off x="1654629" y="1611085"/>
            <a:ext cx="1463040" cy="130628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AD9851 DDS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057E8D-51CB-41A8-8679-7C749DC2A524}"/>
              </a:ext>
            </a:extLst>
          </p:cNvPr>
          <p:cNvSpPr/>
          <p:nvPr/>
        </p:nvSpPr>
        <p:spPr>
          <a:xfrm>
            <a:off x="3019697" y="3940630"/>
            <a:ext cx="2542903" cy="1473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Programmable Microcontroller</a:t>
            </a:r>
            <a:endParaRPr lang="en-US" dirty="0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6375BD18-D572-4F52-9588-EF6C35A7189B}"/>
              </a:ext>
            </a:extLst>
          </p:cNvPr>
          <p:cNvSpPr/>
          <p:nvPr/>
        </p:nvSpPr>
        <p:spPr>
          <a:xfrm flipH="1">
            <a:off x="2041026" y="2999253"/>
            <a:ext cx="861201" cy="1306286"/>
          </a:xfrm>
          <a:prstGeom prst="bentUpArrow">
            <a:avLst>
              <a:gd name="adj1" fmla="val 18152"/>
              <a:gd name="adj2" fmla="val 25000"/>
              <a:gd name="adj3" fmla="val 4630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DF9652D-3C74-43AE-BD23-1E97AC8667E7}"/>
              </a:ext>
            </a:extLst>
          </p:cNvPr>
          <p:cNvSpPr/>
          <p:nvPr/>
        </p:nvSpPr>
        <p:spPr>
          <a:xfrm>
            <a:off x="3240157" y="2166731"/>
            <a:ext cx="809329" cy="28823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7BE946-AFF3-4930-B75F-96B876E8433F}"/>
              </a:ext>
            </a:extLst>
          </p:cNvPr>
          <p:cNvSpPr/>
          <p:nvPr/>
        </p:nvSpPr>
        <p:spPr>
          <a:xfrm>
            <a:off x="4171974" y="1856250"/>
            <a:ext cx="1240027" cy="9091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20 dB Pad</a:t>
            </a:r>
          </a:p>
          <a:p>
            <a:pPr algn="ctr"/>
            <a:r>
              <a:rPr lang="en-CA" dirty="0"/>
              <a:t>(Sets 50R)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A5D523-A879-4176-ACBE-8FA574499CB0}"/>
              </a:ext>
            </a:extLst>
          </p:cNvPr>
          <p:cNvSpPr/>
          <p:nvPr/>
        </p:nvSpPr>
        <p:spPr>
          <a:xfrm>
            <a:off x="6343818" y="1867560"/>
            <a:ext cx="1240027" cy="9091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60 MHz LPF </a:t>
            </a:r>
          </a:p>
          <a:p>
            <a:pPr algn="ctr"/>
            <a:r>
              <a:rPr lang="en-CA" dirty="0"/>
              <a:t>(50 R)</a:t>
            </a:r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42B7620-8967-4D77-8193-81C83BB6D959}"/>
              </a:ext>
            </a:extLst>
          </p:cNvPr>
          <p:cNvSpPr/>
          <p:nvPr/>
        </p:nvSpPr>
        <p:spPr>
          <a:xfrm>
            <a:off x="5473245" y="2177142"/>
            <a:ext cx="809329" cy="28823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1B4B06-54FF-4045-9081-361AFD1213CC}"/>
              </a:ext>
            </a:extLst>
          </p:cNvPr>
          <p:cNvSpPr/>
          <p:nvPr/>
        </p:nvSpPr>
        <p:spPr>
          <a:xfrm>
            <a:off x="8515662" y="1856250"/>
            <a:ext cx="1240027" cy="9091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20dB LNA</a:t>
            </a:r>
          </a:p>
          <a:p>
            <a:pPr algn="ctr"/>
            <a:r>
              <a:rPr lang="en-CA" dirty="0"/>
              <a:t>(50R)</a:t>
            </a:r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9CF05CE-4618-4FEA-8B12-734406629BC1}"/>
              </a:ext>
            </a:extLst>
          </p:cNvPr>
          <p:cNvSpPr/>
          <p:nvPr/>
        </p:nvSpPr>
        <p:spPr>
          <a:xfrm>
            <a:off x="7649821" y="2177141"/>
            <a:ext cx="809329" cy="28823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87AC4B7-BCF4-4ED1-A678-F829CAA02EAC}"/>
              </a:ext>
            </a:extLst>
          </p:cNvPr>
          <p:cNvSpPr/>
          <p:nvPr/>
        </p:nvSpPr>
        <p:spPr>
          <a:xfrm>
            <a:off x="9812201" y="2177141"/>
            <a:ext cx="809329" cy="28823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DCEDF-A780-4AE3-85AC-0754A291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678042" y="1964311"/>
            <a:ext cx="713893" cy="713893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0FA56A1-A8E0-4064-A354-300B01874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3186" y="3761354"/>
            <a:ext cx="5381802" cy="2039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Microcontroller:</a:t>
            </a:r>
          </a:p>
          <a:p>
            <a:pPr lvl="1"/>
            <a:r>
              <a:rPr lang="en-CA" dirty="0"/>
              <a:t>Turns on the DDS</a:t>
            </a:r>
          </a:p>
          <a:p>
            <a:pPr lvl="1"/>
            <a:r>
              <a:rPr lang="en-CA" dirty="0"/>
              <a:t>Sets the output frequency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B6D6E7-B8C2-422B-A8F4-F21A58E56EA4}"/>
              </a:ext>
            </a:extLst>
          </p:cNvPr>
          <p:cNvSpPr/>
          <p:nvPr/>
        </p:nvSpPr>
        <p:spPr>
          <a:xfrm>
            <a:off x="4580332" y="643975"/>
            <a:ext cx="49381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Still Have a problem with roll off of signal amplitude with frequency.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Compensate in software </a:t>
            </a:r>
            <a:r>
              <a:rPr lang="en-CA" sz="1200" b="1" dirty="0">
                <a:solidFill>
                  <a:schemeClr val="accent5">
                    <a:lumMod val="50000"/>
                  </a:schemeClr>
                </a:solidFill>
                <a:latin typeface="Bradley Hand ITC" panose="03070402050302030203" pitchFamily="66" charset="0"/>
              </a:rPr>
              <a:t>(Huh?...wait for it)</a:t>
            </a:r>
            <a:endParaRPr lang="en-CA" b="1" dirty="0">
              <a:solidFill>
                <a:schemeClr val="accent5">
                  <a:lumMod val="50000"/>
                </a:schemeClr>
              </a:solidFill>
              <a:latin typeface="Bradley Hand ITC" panose="03070402050302030203" pitchFamily="66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CFFCA3-DCD8-40B1-AC64-184D392183C2}"/>
              </a:ext>
            </a:extLst>
          </p:cNvPr>
          <p:cNvCxnSpPr/>
          <p:nvPr/>
        </p:nvCxnSpPr>
        <p:spPr>
          <a:xfrm flipH="1">
            <a:off x="3239212" y="1071008"/>
            <a:ext cx="1341120" cy="5219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3C73BD6-1DE9-451E-8A66-6084FEE7CE66}"/>
              </a:ext>
            </a:extLst>
          </p:cNvPr>
          <p:cNvSpPr txBox="1">
            <a:spLocks/>
          </p:cNvSpPr>
          <p:nvPr/>
        </p:nvSpPr>
        <p:spPr>
          <a:xfrm>
            <a:off x="9974333" y="2321257"/>
            <a:ext cx="647197" cy="46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800" dirty="0"/>
              <a:t>RF</a:t>
            </a:r>
          </a:p>
        </p:txBody>
      </p:sp>
    </p:spTree>
    <p:extLst>
      <p:ext uri="{BB962C8B-B14F-4D97-AF65-F5344CB8AC3E}">
        <p14:creationId xmlns:p14="http://schemas.microsoft.com/office/powerpoint/2010/main" val="258356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DA2E-5E54-4CB1-9182-EEBFB59F2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632" y="224536"/>
            <a:ext cx="9905998" cy="713893"/>
          </a:xfrm>
        </p:spPr>
        <p:txBody>
          <a:bodyPr/>
          <a:lstStyle/>
          <a:p>
            <a:r>
              <a:rPr lang="en-CA" dirty="0"/>
              <a:t>DETECTOR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057E8D-51CB-41A8-8679-7C749DC2A524}"/>
              </a:ext>
            </a:extLst>
          </p:cNvPr>
          <p:cNvSpPr/>
          <p:nvPr/>
        </p:nvSpPr>
        <p:spPr>
          <a:xfrm>
            <a:off x="6806224" y="4892178"/>
            <a:ext cx="2542903" cy="1473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Programmable Microcontroller</a:t>
            </a:r>
            <a:endParaRPr lang="en-US" dirty="0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6375BD18-D572-4F52-9588-EF6C35A7189B}"/>
              </a:ext>
            </a:extLst>
          </p:cNvPr>
          <p:cNvSpPr/>
          <p:nvPr/>
        </p:nvSpPr>
        <p:spPr>
          <a:xfrm rot="5400000" flipV="1">
            <a:off x="8938783" y="4505081"/>
            <a:ext cx="1724674" cy="884484"/>
          </a:xfrm>
          <a:prstGeom prst="bentUpArrow">
            <a:avLst>
              <a:gd name="adj1" fmla="val 18152"/>
              <a:gd name="adj2" fmla="val 25000"/>
              <a:gd name="adj3" fmla="val 4630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87AC4B7-BCF4-4ED1-A678-F829CAA02EAC}"/>
              </a:ext>
            </a:extLst>
          </p:cNvPr>
          <p:cNvSpPr/>
          <p:nvPr/>
        </p:nvSpPr>
        <p:spPr>
          <a:xfrm>
            <a:off x="8549548" y="3187956"/>
            <a:ext cx="809329" cy="28823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DCEDF-A780-4AE3-85AC-0754A291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08757" y="2983833"/>
            <a:ext cx="713893" cy="7138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15AF2F8-8887-4C09-8B6B-FA3CA09BFE46}"/>
              </a:ext>
            </a:extLst>
          </p:cNvPr>
          <p:cNvSpPr/>
          <p:nvPr/>
        </p:nvSpPr>
        <p:spPr>
          <a:xfrm>
            <a:off x="9425894" y="2687637"/>
            <a:ext cx="1463040" cy="130628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AD8307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1E8B70-8A44-490D-8555-D73302465AE8}"/>
              </a:ext>
            </a:extLst>
          </p:cNvPr>
          <p:cNvSpPr/>
          <p:nvPr/>
        </p:nvSpPr>
        <p:spPr>
          <a:xfrm>
            <a:off x="6003143" y="491896"/>
            <a:ext cx="1463040" cy="130628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Power Supply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C8A248-F7E5-47E8-AC5E-E8BFB1EB9245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734663" y="1798182"/>
            <a:ext cx="647196" cy="295272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82ACA6-502E-4B26-A25F-91B1AD9F9ED3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734663" y="1798182"/>
            <a:ext cx="3389774" cy="90950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C7B41C-5452-4492-8DF1-0E5B454F35A0}"/>
              </a:ext>
            </a:extLst>
          </p:cNvPr>
          <p:cNvGrpSpPr/>
          <p:nvPr/>
        </p:nvGrpSpPr>
        <p:grpSpPr>
          <a:xfrm>
            <a:off x="7755014" y="1771969"/>
            <a:ext cx="1040296" cy="830154"/>
            <a:chOff x="3662901" y="1895771"/>
            <a:chExt cx="1040296" cy="83015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FC3DA26-1CB4-461F-ABB7-79856212B1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1000" y="1895771"/>
              <a:ext cx="773596" cy="83015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DFFBB72-E3E5-45E5-B4C9-01E91F51A3BB}"/>
                </a:ext>
              </a:extLst>
            </p:cNvPr>
            <p:cNvCxnSpPr>
              <a:cxnSpLocks/>
            </p:cNvCxnSpPr>
            <p:nvPr/>
          </p:nvCxnSpPr>
          <p:spPr>
            <a:xfrm>
              <a:off x="3662901" y="1895771"/>
              <a:ext cx="1040296" cy="83015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6D884D-44CC-4587-911F-E865AA51BBE3}"/>
              </a:ext>
            </a:extLst>
          </p:cNvPr>
          <p:cNvGrpSpPr/>
          <p:nvPr/>
        </p:nvGrpSpPr>
        <p:grpSpPr>
          <a:xfrm>
            <a:off x="9637266" y="4335827"/>
            <a:ext cx="1040296" cy="830154"/>
            <a:chOff x="3662901" y="1895771"/>
            <a:chExt cx="1040296" cy="83015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89E689-2741-4C51-BB9B-0FFDF69AA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1000" y="1895771"/>
              <a:ext cx="773596" cy="83015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8DCBA96-5D5D-4630-AF84-CB4C4D3E3E0E}"/>
                </a:ext>
              </a:extLst>
            </p:cNvPr>
            <p:cNvCxnSpPr>
              <a:cxnSpLocks/>
            </p:cNvCxnSpPr>
            <p:nvPr/>
          </p:nvCxnSpPr>
          <p:spPr>
            <a:xfrm>
              <a:off x="3662901" y="1895771"/>
              <a:ext cx="1040296" cy="83015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A82BBAD-2E52-4423-9AEF-8BC0A06F4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426" y="937141"/>
            <a:ext cx="2484935" cy="780202"/>
          </a:xfrm>
        </p:spPr>
        <p:txBody>
          <a:bodyPr>
            <a:normAutofit fontScale="92500" lnSpcReduction="10000"/>
          </a:bodyPr>
          <a:lstStyle/>
          <a:p>
            <a:r>
              <a:rPr lang="en-CA" sz="1800" dirty="0">
                <a:solidFill>
                  <a:schemeClr val="bg1"/>
                </a:solidFill>
              </a:rPr>
              <a:t>Arduino Digital Noise</a:t>
            </a:r>
          </a:p>
          <a:p>
            <a:r>
              <a:rPr lang="en-CA" sz="1800" dirty="0">
                <a:solidFill>
                  <a:schemeClr val="bg1"/>
                </a:solidFill>
              </a:rPr>
              <a:t>Other Noise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5390D9A-CCDE-486E-A496-EFADC74A6E17}"/>
              </a:ext>
            </a:extLst>
          </p:cNvPr>
          <p:cNvSpPr txBox="1">
            <a:spLocks/>
          </p:cNvSpPr>
          <p:nvPr/>
        </p:nvSpPr>
        <p:spPr>
          <a:xfrm>
            <a:off x="10351461" y="4401738"/>
            <a:ext cx="1156537" cy="445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800" dirty="0">
                <a:solidFill>
                  <a:schemeClr val="bg1"/>
                </a:solidFill>
              </a:rPr>
              <a:t>Noise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ABF56A0-EB67-49FE-BD52-5BFEBFF8DEB5}"/>
              </a:ext>
            </a:extLst>
          </p:cNvPr>
          <p:cNvSpPr txBox="1">
            <a:spLocks/>
          </p:cNvSpPr>
          <p:nvPr/>
        </p:nvSpPr>
        <p:spPr>
          <a:xfrm>
            <a:off x="835140" y="1917400"/>
            <a:ext cx="4641957" cy="3148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800" dirty="0"/>
              <a:t>AD8307 :</a:t>
            </a:r>
          </a:p>
          <a:p>
            <a:r>
              <a:rPr lang="en-CA" sz="1800" dirty="0"/>
              <a:t>Very Sensitive Detector (Logarithmic  amplifier)</a:t>
            </a:r>
          </a:p>
          <a:p>
            <a:r>
              <a:rPr lang="en-CA" sz="1800" dirty="0"/>
              <a:t>Measure RF signals down to -70 or -80 dBm (Strong RF signal – e.g. S9)</a:t>
            </a:r>
          </a:p>
          <a:p>
            <a:r>
              <a:rPr lang="en-CA" sz="1800" dirty="0"/>
              <a:t>Outputs a DC voltage proportional to power of signal (i.e. dBm)</a:t>
            </a:r>
          </a:p>
          <a:p>
            <a:r>
              <a:rPr lang="en-CA" sz="1800" dirty="0"/>
              <a:t>Sensitive to power supply noise</a:t>
            </a:r>
          </a:p>
          <a:p>
            <a:r>
              <a:rPr lang="en-CA" sz="1800" dirty="0"/>
              <a:t>Sensitive to RF noise on traces</a:t>
            </a:r>
          </a:p>
          <a:p>
            <a:endParaRPr lang="en-CA" sz="1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A9B2B19-B92F-4884-AA7D-B018006E68F2}"/>
              </a:ext>
            </a:extLst>
          </p:cNvPr>
          <p:cNvGrpSpPr/>
          <p:nvPr/>
        </p:nvGrpSpPr>
        <p:grpSpPr>
          <a:xfrm rot="7761257">
            <a:off x="10086921" y="1812881"/>
            <a:ext cx="1162878" cy="561323"/>
            <a:chOff x="3925957" y="4303494"/>
            <a:chExt cx="1162878" cy="561323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0650870-B643-40E8-9599-89E8EA3C11D4}"/>
                </a:ext>
              </a:extLst>
            </p:cNvPr>
            <p:cNvSpPr/>
            <p:nvPr/>
          </p:nvSpPr>
          <p:spPr>
            <a:xfrm rot="185350">
              <a:off x="4050472" y="4303494"/>
              <a:ext cx="854765" cy="561323"/>
            </a:xfrm>
            <a:custGeom>
              <a:avLst/>
              <a:gdLst>
                <a:gd name="connsiteX0" fmla="*/ 0 w 3816626"/>
                <a:gd name="connsiteY0" fmla="*/ 833209 h 1548827"/>
                <a:gd name="connsiteX1" fmla="*/ 586408 w 3816626"/>
                <a:gd name="connsiteY1" fmla="*/ 67896 h 1548827"/>
                <a:gd name="connsiteX2" fmla="*/ 1461052 w 3816626"/>
                <a:gd name="connsiteY2" fmla="*/ 1548827 h 1548827"/>
                <a:gd name="connsiteX3" fmla="*/ 2077278 w 3816626"/>
                <a:gd name="connsiteY3" fmla="*/ 67896 h 1548827"/>
                <a:gd name="connsiteX4" fmla="*/ 2842591 w 3816626"/>
                <a:gd name="connsiteY4" fmla="*/ 1459374 h 1548827"/>
                <a:gd name="connsiteX5" fmla="*/ 3379304 w 3816626"/>
                <a:gd name="connsiteY5" fmla="*/ 8261 h 1548827"/>
                <a:gd name="connsiteX6" fmla="*/ 3816626 w 3816626"/>
                <a:gd name="connsiteY6" fmla="*/ 872966 h 154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6626" h="1548827">
                  <a:moveTo>
                    <a:pt x="0" y="833209"/>
                  </a:moveTo>
                  <a:cubicBezTo>
                    <a:pt x="171449" y="390917"/>
                    <a:pt x="342899" y="-51374"/>
                    <a:pt x="586408" y="67896"/>
                  </a:cubicBezTo>
                  <a:cubicBezTo>
                    <a:pt x="829917" y="187166"/>
                    <a:pt x="1212574" y="1548827"/>
                    <a:pt x="1461052" y="1548827"/>
                  </a:cubicBezTo>
                  <a:cubicBezTo>
                    <a:pt x="1709530" y="1548827"/>
                    <a:pt x="1847022" y="82805"/>
                    <a:pt x="2077278" y="67896"/>
                  </a:cubicBezTo>
                  <a:cubicBezTo>
                    <a:pt x="2307535" y="52987"/>
                    <a:pt x="2625587" y="1469313"/>
                    <a:pt x="2842591" y="1459374"/>
                  </a:cubicBezTo>
                  <a:cubicBezTo>
                    <a:pt x="3059595" y="1449435"/>
                    <a:pt x="3216965" y="105996"/>
                    <a:pt x="3379304" y="8261"/>
                  </a:cubicBezTo>
                  <a:cubicBezTo>
                    <a:pt x="3541643" y="-89474"/>
                    <a:pt x="3748709" y="708970"/>
                    <a:pt x="3816626" y="872966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56B250-46ED-4050-B463-DA5E6E55EEC2}"/>
                </a:ext>
              </a:extLst>
            </p:cNvPr>
            <p:cNvCxnSpPr>
              <a:cxnSpLocks/>
            </p:cNvCxnSpPr>
            <p:nvPr/>
          </p:nvCxnSpPr>
          <p:spPr>
            <a:xfrm>
              <a:off x="3925957" y="4584155"/>
              <a:ext cx="1162878" cy="0"/>
            </a:xfrm>
            <a:prstGeom prst="straightConnector1">
              <a:avLst/>
            </a:prstGeom>
            <a:ln w="12700">
              <a:solidFill>
                <a:srgbClr val="FFFF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CE82549B-D8A8-47AB-9069-E40BC8BD9CA6}"/>
              </a:ext>
            </a:extLst>
          </p:cNvPr>
          <p:cNvSpPr txBox="1">
            <a:spLocks/>
          </p:cNvSpPr>
          <p:nvPr/>
        </p:nvSpPr>
        <p:spPr>
          <a:xfrm>
            <a:off x="11073531" y="1575598"/>
            <a:ext cx="991075" cy="445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800" dirty="0">
                <a:solidFill>
                  <a:schemeClr val="bg1"/>
                </a:solidFill>
              </a:rPr>
              <a:t>RF Noise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D7EAC9A2-927D-4732-B0F6-EFA54D27876F}"/>
              </a:ext>
            </a:extLst>
          </p:cNvPr>
          <p:cNvSpPr txBox="1">
            <a:spLocks/>
          </p:cNvSpPr>
          <p:nvPr/>
        </p:nvSpPr>
        <p:spPr>
          <a:xfrm>
            <a:off x="8588828" y="3332073"/>
            <a:ext cx="647197" cy="46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800" dirty="0"/>
              <a:t>RF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A3097C1-D253-425B-A389-BE289B1D7F77}"/>
              </a:ext>
            </a:extLst>
          </p:cNvPr>
          <p:cNvSpPr txBox="1">
            <a:spLocks/>
          </p:cNvSpPr>
          <p:nvPr/>
        </p:nvSpPr>
        <p:spPr>
          <a:xfrm>
            <a:off x="9496127" y="5809660"/>
            <a:ext cx="1287830" cy="445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600" dirty="0"/>
              <a:t>DC Voltage</a:t>
            </a:r>
          </a:p>
        </p:txBody>
      </p:sp>
    </p:spTree>
    <p:extLst>
      <p:ext uri="{BB962C8B-B14F-4D97-AF65-F5344CB8AC3E}">
        <p14:creationId xmlns:p14="http://schemas.microsoft.com/office/powerpoint/2010/main" val="1774780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DA2E-5E54-4CB1-9182-EEBFB59F2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933" y="235833"/>
            <a:ext cx="9905998" cy="713893"/>
          </a:xfrm>
        </p:spPr>
        <p:txBody>
          <a:bodyPr/>
          <a:lstStyle/>
          <a:p>
            <a:r>
              <a:rPr lang="en-CA" dirty="0"/>
              <a:t>DETECTOR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057E8D-51CB-41A8-8679-7C749DC2A524}"/>
              </a:ext>
            </a:extLst>
          </p:cNvPr>
          <p:cNvSpPr/>
          <p:nvPr/>
        </p:nvSpPr>
        <p:spPr>
          <a:xfrm>
            <a:off x="5405330" y="4832410"/>
            <a:ext cx="2542903" cy="1473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Programmable Microcontroller</a:t>
            </a:r>
            <a:endParaRPr lang="en-US" dirty="0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6375BD18-D572-4F52-9588-EF6C35A7189B}"/>
              </a:ext>
            </a:extLst>
          </p:cNvPr>
          <p:cNvSpPr/>
          <p:nvPr/>
        </p:nvSpPr>
        <p:spPr>
          <a:xfrm rot="5400000" flipV="1">
            <a:off x="8886029" y="4454622"/>
            <a:ext cx="532937" cy="2226365"/>
          </a:xfrm>
          <a:prstGeom prst="bentUpArrow">
            <a:avLst>
              <a:gd name="adj1" fmla="val 18152"/>
              <a:gd name="adj2" fmla="val 25000"/>
              <a:gd name="adj3" fmla="val 4630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87AC4B7-BCF4-4ED1-A678-F829CAA02EAC}"/>
              </a:ext>
            </a:extLst>
          </p:cNvPr>
          <p:cNvSpPr/>
          <p:nvPr/>
        </p:nvSpPr>
        <p:spPr>
          <a:xfrm>
            <a:off x="8549548" y="3187956"/>
            <a:ext cx="809329" cy="28823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DCEDF-A780-4AE3-85AC-0754A291E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08757" y="2983833"/>
            <a:ext cx="713893" cy="7138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15AF2F8-8887-4C09-8B6B-FA3CA09BFE46}"/>
              </a:ext>
            </a:extLst>
          </p:cNvPr>
          <p:cNvSpPr/>
          <p:nvPr/>
        </p:nvSpPr>
        <p:spPr>
          <a:xfrm>
            <a:off x="9425894" y="2687637"/>
            <a:ext cx="1463040" cy="130628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AD8307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1E8B70-8A44-490D-8555-D73302465AE8}"/>
              </a:ext>
            </a:extLst>
          </p:cNvPr>
          <p:cNvSpPr/>
          <p:nvPr/>
        </p:nvSpPr>
        <p:spPr>
          <a:xfrm>
            <a:off x="5562759" y="1327230"/>
            <a:ext cx="1234347" cy="101289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8V Regulator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82ACA6-502E-4B26-A25F-91B1AD9F9ED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282348" y="1833675"/>
            <a:ext cx="1280411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5390D9A-CCDE-486E-A496-EFADC74A6E17}"/>
              </a:ext>
            </a:extLst>
          </p:cNvPr>
          <p:cNvSpPr txBox="1">
            <a:spLocks/>
          </p:cNvSpPr>
          <p:nvPr/>
        </p:nvSpPr>
        <p:spPr>
          <a:xfrm>
            <a:off x="10135402" y="2348371"/>
            <a:ext cx="764196" cy="445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800" dirty="0"/>
              <a:t>Shield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723B0C0-203E-46FD-B0AB-EB8ED0589E44}"/>
              </a:ext>
            </a:extLst>
          </p:cNvPr>
          <p:cNvSpPr/>
          <p:nvPr/>
        </p:nvSpPr>
        <p:spPr>
          <a:xfrm rot="5400000">
            <a:off x="9948433" y="4202863"/>
            <a:ext cx="518102" cy="15902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771FA6-1E9E-470E-9FFC-9482CDC0E7AE}"/>
              </a:ext>
            </a:extLst>
          </p:cNvPr>
          <p:cNvSpPr/>
          <p:nvPr/>
        </p:nvSpPr>
        <p:spPr>
          <a:xfrm>
            <a:off x="2819308" y="1216872"/>
            <a:ext cx="1463040" cy="130628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Power Supply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AB91A5-5AF7-4F1C-A010-A082B7055007}"/>
              </a:ext>
            </a:extLst>
          </p:cNvPr>
          <p:cNvSpPr/>
          <p:nvPr/>
        </p:nvSpPr>
        <p:spPr>
          <a:xfrm>
            <a:off x="7608757" y="1327230"/>
            <a:ext cx="1234347" cy="101289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5V Regulator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C551A1-163D-445B-B80A-194D6779F269}"/>
              </a:ext>
            </a:extLst>
          </p:cNvPr>
          <p:cNvCxnSpPr>
            <a:cxnSpLocks/>
          </p:cNvCxnSpPr>
          <p:nvPr/>
        </p:nvCxnSpPr>
        <p:spPr>
          <a:xfrm>
            <a:off x="6156900" y="2340120"/>
            <a:ext cx="0" cy="249229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D34F15-8898-49DA-9304-DB78900B51DF}"/>
              </a:ext>
            </a:extLst>
          </p:cNvPr>
          <p:cNvCxnSpPr>
            <a:cxnSpLocks/>
          </p:cNvCxnSpPr>
          <p:nvPr/>
        </p:nvCxnSpPr>
        <p:spPr>
          <a:xfrm>
            <a:off x="6797106" y="1833675"/>
            <a:ext cx="811651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8EB2DFD-1E60-4FCB-B2C4-52F7F4632480}"/>
              </a:ext>
            </a:extLst>
          </p:cNvPr>
          <p:cNvCxnSpPr>
            <a:cxnSpLocks/>
          </p:cNvCxnSpPr>
          <p:nvPr/>
        </p:nvCxnSpPr>
        <p:spPr>
          <a:xfrm>
            <a:off x="8843104" y="1870015"/>
            <a:ext cx="1046331" cy="0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D7F572-DF63-4D1C-9061-9087DF6959A8}"/>
              </a:ext>
            </a:extLst>
          </p:cNvPr>
          <p:cNvCxnSpPr>
            <a:cxnSpLocks/>
          </p:cNvCxnSpPr>
          <p:nvPr/>
        </p:nvCxnSpPr>
        <p:spPr>
          <a:xfrm>
            <a:off x="9889435" y="1870015"/>
            <a:ext cx="0" cy="78302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2682BF9-0197-482D-B767-E5B904A261CE}"/>
              </a:ext>
            </a:extLst>
          </p:cNvPr>
          <p:cNvSpPr/>
          <p:nvPr/>
        </p:nvSpPr>
        <p:spPr>
          <a:xfrm>
            <a:off x="9239361" y="2446274"/>
            <a:ext cx="1792082" cy="1853789"/>
          </a:xfrm>
          <a:prstGeom prst="rect">
            <a:avLst/>
          </a:prstGeom>
          <a:blipFill dpi="0" rotWithShape="1">
            <a:blip r:embed="rId3">
              <a:alphaModFix amt="3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6D715D2-92AD-4CCB-BA81-DD108BD7EF63}"/>
              </a:ext>
            </a:extLst>
          </p:cNvPr>
          <p:cNvSpPr/>
          <p:nvPr/>
        </p:nvSpPr>
        <p:spPr>
          <a:xfrm>
            <a:off x="9532684" y="1556666"/>
            <a:ext cx="693239" cy="71389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 b="1" dirty="0"/>
              <a:t>2 </a:t>
            </a:r>
            <a:r>
              <a:rPr lang="en-CA" sz="1100" b="1" dirty="0" err="1"/>
              <a:t>KHz</a:t>
            </a:r>
            <a:r>
              <a:rPr lang="en-CA" sz="1100" b="1" dirty="0"/>
              <a:t> LRC LPF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0DCE29E-1258-4BDE-8F87-95770B39D19D}"/>
              </a:ext>
            </a:extLst>
          </p:cNvPr>
          <p:cNvSpPr/>
          <p:nvPr/>
        </p:nvSpPr>
        <p:spPr>
          <a:xfrm>
            <a:off x="9879303" y="4587441"/>
            <a:ext cx="693239" cy="71389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 b="1" dirty="0"/>
              <a:t>4 </a:t>
            </a:r>
            <a:r>
              <a:rPr lang="en-CA" sz="1100" b="1" dirty="0" err="1"/>
              <a:t>KHz</a:t>
            </a:r>
            <a:r>
              <a:rPr lang="en-CA" sz="1100" b="1" dirty="0"/>
              <a:t> RC LPF 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077D118-70F4-4FF9-8035-AB88EFDB1786}"/>
              </a:ext>
            </a:extLst>
          </p:cNvPr>
          <p:cNvSpPr txBox="1">
            <a:spLocks/>
          </p:cNvSpPr>
          <p:nvPr/>
        </p:nvSpPr>
        <p:spPr>
          <a:xfrm>
            <a:off x="11024014" y="3327568"/>
            <a:ext cx="1113919" cy="740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800" dirty="0"/>
              <a:t>Isolated Ground Plane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014CD0BC-8760-46B5-96C9-42A14E06A306}"/>
              </a:ext>
            </a:extLst>
          </p:cNvPr>
          <p:cNvSpPr txBox="1">
            <a:spLocks/>
          </p:cNvSpPr>
          <p:nvPr/>
        </p:nvSpPr>
        <p:spPr>
          <a:xfrm>
            <a:off x="1148233" y="4464664"/>
            <a:ext cx="4166007" cy="2039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Microcontroller:</a:t>
            </a:r>
          </a:p>
          <a:p>
            <a:pPr lvl="1"/>
            <a:r>
              <a:rPr lang="en-CA" dirty="0"/>
              <a:t>Digitizes Output from AD8307</a:t>
            </a:r>
          </a:p>
          <a:p>
            <a:pPr lvl="1"/>
            <a:r>
              <a:rPr lang="en-CA" dirty="0"/>
              <a:t>Performs Crude DSP on Data Based on Sweep Type</a:t>
            </a:r>
          </a:p>
        </p:txBody>
      </p:sp>
    </p:spTree>
    <p:extLst>
      <p:ext uri="{BB962C8B-B14F-4D97-AF65-F5344CB8AC3E}">
        <p14:creationId xmlns:p14="http://schemas.microsoft.com/office/powerpoint/2010/main" val="3129988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2EC0-309F-47C7-B8C9-4C978B968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84915"/>
            <a:ext cx="9905998" cy="802778"/>
          </a:xfrm>
        </p:spPr>
        <p:txBody>
          <a:bodyPr/>
          <a:lstStyle/>
          <a:p>
            <a:r>
              <a:rPr lang="en-CA" dirty="0"/>
              <a:t>the story so far...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A0AFE-916F-4A81-964E-7C2F7D4F12CD}"/>
              </a:ext>
            </a:extLst>
          </p:cNvPr>
          <p:cNvSpPr/>
          <p:nvPr/>
        </p:nvSpPr>
        <p:spPr>
          <a:xfrm>
            <a:off x="1839615" y="2120625"/>
            <a:ext cx="1271380" cy="107342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Generator</a:t>
            </a:r>
            <a:endParaRPr lang="en-US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A0AC62DF-CD6F-4DC0-802F-E22F310CD369}"/>
              </a:ext>
            </a:extLst>
          </p:cNvPr>
          <p:cNvSpPr/>
          <p:nvPr/>
        </p:nvSpPr>
        <p:spPr>
          <a:xfrm>
            <a:off x="3980206" y="2074104"/>
            <a:ext cx="1271380" cy="1166469"/>
          </a:xfrm>
          <a:prstGeom prst="hexagon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DUT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33AB83-FA9D-4699-9206-8371BB986D0C}"/>
              </a:ext>
            </a:extLst>
          </p:cNvPr>
          <p:cNvSpPr/>
          <p:nvPr/>
        </p:nvSpPr>
        <p:spPr>
          <a:xfrm>
            <a:off x="6141966" y="2120625"/>
            <a:ext cx="1271380" cy="107342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Detector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032D25-85B7-4BDA-BA67-342D6FF7C126}"/>
              </a:ext>
            </a:extLst>
          </p:cNvPr>
          <p:cNvSpPr/>
          <p:nvPr/>
        </p:nvSpPr>
        <p:spPr>
          <a:xfrm>
            <a:off x="3260377" y="4255940"/>
            <a:ext cx="2542903" cy="1473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Programmable Microcontroller</a:t>
            </a:r>
            <a:endParaRPr lang="en-US" dirty="0"/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37956CA3-B0EB-4F6A-AA3E-1674DB42630C}"/>
              </a:ext>
            </a:extLst>
          </p:cNvPr>
          <p:cNvSpPr/>
          <p:nvPr/>
        </p:nvSpPr>
        <p:spPr>
          <a:xfrm rot="5400000" flipV="1">
            <a:off x="5329166" y="3786312"/>
            <a:ext cx="2012496" cy="884484"/>
          </a:xfrm>
          <a:prstGeom prst="bentUpArrow">
            <a:avLst>
              <a:gd name="adj1" fmla="val 18152"/>
              <a:gd name="adj2" fmla="val 25000"/>
              <a:gd name="adj3" fmla="val 4630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F0B3562F-EEC7-4F12-9237-B186DC536750}"/>
              </a:ext>
            </a:extLst>
          </p:cNvPr>
          <p:cNvSpPr/>
          <p:nvPr/>
        </p:nvSpPr>
        <p:spPr>
          <a:xfrm flipH="1">
            <a:off x="2246358" y="3240573"/>
            <a:ext cx="969073" cy="1924601"/>
          </a:xfrm>
          <a:prstGeom prst="bentUpArrow">
            <a:avLst>
              <a:gd name="adj1" fmla="val 18152"/>
              <a:gd name="adj2" fmla="val 25000"/>
              <a:gd name="adj3" fmla="val 4630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1D7AB-C574-492E-80C9-E70C7AD1B6AB}"/>
              </a:ext>
            </a:extLst>
          </p:cNvPr>
          <p:cNvGrpSpPr/>
          <p:nvPr/>
        </p:nvGrpSpPr>
        <p:grpSpPr>
          <a:xfrm>
            <a:off x="3133581" y="2347210"/>
            <a:ext cx="764775" cy="628706"/>
            <a:chOff x="10086921" y="1812881"/>
            <a:chExt cx="1162878" cy="56132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8B7B02-63A1-435F-8680-4C4E0CAA0D71}"/>
                </a:ext>
              </a:extLst>
            </p:cNvPr>
            <p:cNvSpPr/>
            <p:nvPr/>
          </p:nvSpPr>
          <p:spPr>
            <a:xfrm rot="185350">
              <a:off x="10211436" y="1812881"/>
              <a:ext cx="854765" cy="561323"/>
            </a:xfrm>
            <a:custGeom>
              <a:avLst/>
              <a:gdLst>
                <a:gd name="connsiteX0" fmla="*/ 0 w 3816626"/>
                <a:gd name="connsiteY0" fmla="*/ 833209 h 1548827"/>
                <a:gd name="connsiteX1" fmla="*/ 586408 w 3816626"/>
                <a:gd name="connsiteY1" fmla="*/ 67896 h 1548827"/>
                <a:gd name="connsiteX2" fmla="*/ 1461052 w 3816626"/>
                <a:gd name="connsiteY2" fmla="*/ 1548827 h 1548827"/>
                <a:gd name="connsiteX3" fmla="*/ 2077278 w 3816626"/>
                <a:gd name="connsiteY3" fmla="*/ 67896 h 1548827"/>
                <a:gd name="connsiteX4" fmla="*/ 2842591 w 3816626"/>
                <a:gd name="connsiteY4" fmla="*/ 1459374 h 1548827"/>
                <a:gd name="connsiteX5" fmla="*/ 3379304 w 3816626"/>
                <a:gd name="connsiteY5" fmla="*/ 8261 h 1548827"/>
                <a:gd name="connsiteX6" fmla="*/ 3816626 w 3816626"/>
                <a:gd name="connsiteY6" fmla="*/ 872966 h 154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6626" h="1548827">
                  <a:moveTo>
                    <a:pt x="0" y="833209"/>
                  </a:moveTo>
                  <a:cubicBezTo>
                    <a:pt x="171449" y="390917"/>
                    <a:pt x="342899" y="-51374"/>
                    <a:pt x="586408" y="67896"/>
                  </a:cubicBezTo>
                  <a:cubicBezTo>
                    <a:pt x="829917" y="187166"/>
                    <a:pt x="1212574" y="1548827"/>
                    <a:pt x="1461052" y="1548827"/>
                  </a:cubicBezTo>
                  <a:cubicBezTo>
                    <a:pt x="1709530" y="1548827"/>
                    <a:pt x="1847022" y="82805"/>
                    <a:pt x="2077278" y="67896"/>
                  </a:cubicBezTo>
                  <a:cubicBezTo>
                    <a:pt x="2307535" y="52987"/>
                    <a:pt x="2625587" y="1469313"/>
                    <a:pt x="2842591" y="1459374"/>
                  </a:cubicBezTo>
                  <a:cubicBezTo>
                    <a:pt x="3059595" y="1449435"/>
                    <a:pt x="3216965" y="105996"/>
                    <a:pt x="3379304" y="8261"/>
                  </a:cubicBezTo>
                  <a:cubicBezTo>
                    <a:pt x="3541643" y="-89474"/>
                    <a:pt x="3748709" y="708970"/>
                    <a:pt x="3816626" y="87296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A21CF96-C25B-47AB-9286-47441D4C72FF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921" y="2093542"/>
              <a:ext cx="1162878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65FC78-6442-43D0-871B-592B93378397}"/>
              </a:ext>
            </a:extLst>
          </p:cNvPr>
          <p:cNvGrpSpPr/>
          <p:nvPr/>
        </p:nvGrpSpPr>
        <p:grpSpPr>
          <a:xfrm>
            <a:off x="5314388" y="2507506"/>
            <a:ext cx="764775" cy="299663"/>
            <a:chOff x="10086921" y="1812881"/>
            <a:chExt cx="1162878" cy="56132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6DBCF9F-6FD6-4E4D-941F-D465B35CE1C5}"/>
                </a:ext>
              </a:extLst>
            </p:cNvPr>
            <p:cNvSpPr/>
            <p:nvPr/>
          </p:nvSpPr>
          <p:spPr>
            <a:xfrm rot="185350">
              <a:off x="10211436" y="1812881"/>
              <a:ext cx="854765" cy="561323"/>
            </a:xfrm>
            <a:custGeom>
              <a:avLst/>
              <a:gdLst>
                <a:gd name="connsiteX0" fmla="*/ 0 w 3816626"/>
                <a:gd name="connsiteY0" fmla="*/ 833209 h 1548827"/>
                <a:gd name="connsiteX1" fmla="*/ 586408 w 3816626"/>
                <a:gd name="connsiteY1" fmla="*/ 67896 h 1548827"/>
                <a:gd name="connsiteX2" fmla="*/ 1461052 w 3816626"/>
                <a:gd name="connsiteY2" fmla="*/ 1548827 h 1548827"/>
                <a:gd name="connsiteX3" fmla="*/ 2077278 w 3816626"/>
                <a:gd name="connsiteY3" fmla="*/ 67896 h 1548827"/>
                <a:gd name="connsiteX4" fmla="*/ 2842591 w 3816626"/>
                <a:gd name="connsiteY4" fmla="*/ 1459374 h 1548827"/>
                <a:gd name="connsiteX5" fmla="*/ 3379304 w 3816626"/>
                <a:gd name="connsiteY5" fmla="*/ 8261 h 1548827"/>
                <a:gd name="connsiteX6" fmla="*/ 3816626 w 3816626"/>
                <a:gd name="connsiteY6" fmla="*/ 872966 h 154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6626" h="1548827">
                  <a:moveTo>
                    <a:pt x="0" y="833209"/>
                  </a:moveTo>
                  <a:cubicBezTo>
                    <a:pt x="171449" y="390917"/>
                    <a:pt x="342899" y="-51374"/>
                    <a:pt x="586408" y="67896"/>
                  </a:cubicBezTo>
                  <a:cubicBezTo>
                    <a:pt x="829917" y="187166"/>
                    <a:pt x="1212574" y="1548827"/>
                    <a:pt x="1461052" y="1548827"/>
                  </a:cubicBezTo>
                  <a:cubicBezTo>
                    <a:pt x="1709530" y="1548827"/>
                    <a:pt x="1847022" y="82805"/>
                    <a:pt x="2077278" y="67896"/>
                  </a:cubicBezTo>
                  <a:cubicBezTo>
                    <a:pt x="2307535" y="52987"/>
                    <a:pt x="2625587" y="1469313"/>
                    <a:pt x="2842591" y="1459374"/>
                  </a:cubicBezTo>
                  <a:cubicBezTo>
                    <a:pt x="3059595" y="1449435"/>
                    <a:pt x="3216965" y="105996"/>
                    <a:pt x="3379304" y="8261"/>
                  </a:cubicBezTo>
                  <a:cubicBezTo>
                    <a:pt x="3541643" y="-89474"/>
                    <a:pt x="3748709" y="708970"/>
                    <a:pt x="3816626" y="87296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CEAA17-E98D-47CB-8303-458BCFE03C51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921" y="2093542"/>
              <a:ext cx="1162878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196ED17-5B5E-4ED7-8593-419D2B23B589}"/>
              </a:ext>
            </a:extLst>
          </p:cNvPr>
          <p:cNvSpPr txBox="1">
            <a:spLocks/>
          </p:cNvSpPr>
          <p:nvPr/>
        </p:nvSpPr>
        <p:spPr>
          <a:xfrm>
            <a:off x="6777656" y="3309054"/>
            <a:ext cx="2113795" cy="7097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600" dirty="0"/>
              <a:t>DC Voltage Proportional to Signal Power (Amplitude)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FB1391F-9CE3-414C-8A5C-0EB59A58A891}"/>
              </a:ext>
            </a:extLst>
          </p:cNvPr>
          <p:cNvSpPr txBox="1">
            <a:spLocks/>
          </p:cNvSpPr>
          <p:nvPr/>
        </p:nvSpPr>
        <p:spPr>
          <a:xfrm>
            <a:off x="336283" y="3636694"/>
            <a:ext cx="2050332" cy="1553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 dirty="0"/>
              <a:t>Configures 9850 Module to output a frequency.  </a:t>
            </a:r>
          </a:p>
          <a:p>
            <a:r>
              <a:rPr lang="en-CA" sz="1600" dirty="0"/>
              <a:t>The SNA has no idea what the signal strength from the Generator 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A3F95-9B25-4B25-916A-477EF2ABE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021" y="3847691"/>
            <a:ext cx="3275208" cy="1834117"/>
          </a:xfrm>
          <a:prstGeom prst="rect">
            <a:avLst/>
          </a:prstGeom>
        </p:spPr>
      </p:pic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1E4C9484-E90B-40EE-8D61-69B806818CF6}"/>
              </a:ext>
            </a:extLst>
          </p:cNvPr>
          <p:cNvSpPr/>
          <p:nvPr/>
        </p:nvSpPr>
        <p:spPr>
          <a:xfrm rot="21439746">
            <a:off x="8191123" y="842413"/>
            <a:ext cx="3565502" cy="261192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b="1" dirty="0">
                <a:solidFill>
                  <a:schemeClr val="bg1"/>
                </a:solidFill>
              </a:rPr>
              <a:t>What's Wrong Here?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 b="1" dirty="0">
                <a:solidFill>
                  <a:schemeClr val="bg1"/>
                </a:solidFill>
              </a:rPr>
              <a:t>The Detector knows the signal strength from the DUT. So the SNA know this.  Check!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40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 b="1" dirty="0">
                <a:solidFill>
                  <a:schemeClr val="bg1"/>
                </a:solidFill>
              </a:rPr>
              <a:t>How does the SNA know how strong the signal is from the Generator?</a:t>
            </a:r>
          </a:p>
        </p:txBody>
      </p:sp>
    </p:spTree>
    <p:extLst>
      <p:ext uri="{BB962C8B-B14F-4D97-AF65-F5344CB8AC3E}">
        <p14:creationId xmlns:p14="http://schemas.microsoft.com/office/powerpoint/2010/main" val="1553897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6D8B99D-94A7-4580-A41A-90D7A4DC9FF8}"/>
              </a:ext>
            </a:extLst>
          </p:cNvPr>
          <p:cNvGrpSpPr/>
          <p:nvPr/>
        </p:nvGrpSpPr>
        <p:grpSpPr>
          <a:xfrm>
            <a:off x="9387579" y="5389836"/>
            <a:ext cx="1612230" cy="1300431"/>
            <a:chOff x="5396992" y="1740495"/>
            <a:chExt cx="2052005" cy="1434667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861B6E7-9490-49EE-BA29-642ED78E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6992" y="1740495"/>
              <a:ext cx="2052005" cy="1434667"/>
            </a:xfrm>
            <a:prstGeom prst="rect">
              <a:avLst/>
            </a:prstGeom>
          </p:spPr>
        </p:pic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351A598-E70B-42E9-A2C5-F1BB7380C789}"/>
                </a:ext>
              </a:extLst>
            </p:cNvPr>
            <p:cNvSpPr/>
            <p:nvPr/>
          </p:nvSpPr>
          <p:spPr>
            <a:xfrm>
              <a:off x="5954076" y="2004035"/>
              <a:ext cx="909098" cy="9533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7EA4343-F79B-4020-83ED-CF792329488A}"/>
                </a:ext>
              </a:extLst>
            </p:cNvPr>
            <p:cNvSpPr/>
            <p:nvPr/>
          </p:nvSpPr>
          <p:spPr>
            <a:xfrm>
              <a:off x="6166852" y="2302381"/>
              <a:ext cx="126480" cy="13449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4DD7B73-6A6F-4BE1-A726-B38F3BCDF12A}"/>
                </a:ext>
              </a:extLst>
            </p:cNvPr>
            <p:cNvSpPr/>
            <p:nvPr/>
          </p:nvSpPr>
          <p:spPr>
            <a:xfrm>
              <a:off x="6230091" y="2564214"/>
              <a:ext cx="126480" cy="13449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36F95B8-0070-4E43-82B5-43A3FF444351}"/>
                </a:ext>
              </a:extLst>
            </p:cNvPr>
            <p:cNvSpPr/>
            <p:nvPr/>
          </p:nvSpPr>
          <p:spPr>
            <a:xfrm>
              <a:off x="6384955" y="2092960"/>
              <a:ext cx="126480" cy="13449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48993ED-EAB3-4A80-AD00-456346E6BE01}"/>
                </a:ext>
              </a:extLst>
            </p:cNvPr>
            <p:cNvSpPr/>
            <p:nvPr/>
          </p:nvSpPr>
          <p:spPr>
            <a:xfrm>
              <a:off x="6511435" y="2709918"/>
              <a:ext cx="126480" cy="13449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3B2EC0-309F-47C7-B8C9-4C978B968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82" y="108250"/>
            <a:ext cx="9905998" cy="802778"/>
          </a:xfrm>
        </p:spPr>
        <p:txBody>
          <a:bodyPr/>
          <a:lstStyle/>
          <a:p>
            <a:r>
              <a:rPr lang="en-CA" dirty="0"/>
              <a:t>DUT: Return loss Bridge</a:t>
            </a: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C86FE20-C159-4A13-88B2-83C75CF672F2}"/>
              </a:ext>
            </a:extLst>
          </p:cNvPr>
          <p:cNvSpPr txBox="1">
            <a:spLocks/>
          </p:cNvSpPr>
          <p:nvPr/>
        </p:nvSpPr>
        <p:spPr>
          <a:xfrm>
            <a:off x="-5614" y="903033"/>
            <a:ext cx="3761804" cy="1873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sz="1600" b="1" dirty="0">
                <a:solidFill>
                  <a:schemeClr val="tx1">
                    <a:lumMod val="95000"/>
                  </a:schemeClr>
                </a:solidFill>
              </a:rPr>
              <a:t>Microcontroller:</a:t>
            </a:r>
          </a:p>
          <a:p>
            <a:pPr lvl="1"/>
            <a:r>
              <a:rPr lang="en-CA" sz="1400" b="1" dirty="0">
                <a:solidFill>
                  <a:schemeClr val="tx1">
                    <a:lumMod val="95000"/>
                  </a:schemeClr>
                </a:solidFill>
              </a:rPr>
              <a:t>Sweeps through a set of frequencies </a:t>
            </a:r>
          </a:p>
          <a:p>
            <a:pPr lvl="1"/>
            <a:r>
              <a:rPr lang="en-CA" sz="1400" b="1" dirty="0">
                <a:solidFill>
                  <a:schemeClr val="tx1">
                    <a:lumMod val="95000"/>
                  </a:schemeClr>
                </a:solidFill>
              </a:rPr>
              <a:t>Reads voltage from 8307 which is the reflected signal from the bridge</a:t>
            </a:r>
          </a:p>
          <a:p>
            <a:pPr lvl="1"/>
            <a:r>
              <a:rPr lang="en-CA" sz="1400" b="1" dirty="0">
                <a:solidFill>
                  <a:schemeClr val="tx1">
                    <a:lumMod val="95000"/>
                  </a:schemeClr>
                </a:solidFill>
              </a:rPr>
              <a:t>Calculates Return Loss, SWR and Impedance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A0AFE-916F-4A81-964E-7C2F7D4F12CD}"/>
              </a:ext>
            </a:extLst>
          </p:cNvPr>
          <p:cNvSpPr/>
          <p:nvPr/>
        </p:nvSpPr>
        <p:spPr>
          <a:xfrm>
            <a:off x="275881" y="3220445"/>
            <a:ext cx="1206467" cy="104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Generator</a:t>
            </a:r>
            <a:endParaRPr lang="en-US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A0AC62DF-CD6F-4DC0-802F-E22F310CD369}"/>
              </a:ext>
            </a:extLst>
          </p:cNvPr>
          <p:cNvSpPr/>
          <p:nvPr/>
        </p:nvSpPr>
        <p:spPr>
          <a:xfrm>
            <a:off x="2307180" y="3175163"/>
            <a:ext cx="1206467" cy="1135399"/>
          </a:xfrm>
          <a:prstGeom prst="hexagon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Return Loss Bridge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33AB83-FA9D-4699-9206-8371BB986D0C}"/>
              </a:ext>
            </a:extLst>
          </p:cNvPr>
          <p:cNvSpPr/>
          <p:nvPr/>
        </p:nvSpPr>
        <p:spPr>
          <a:xfrm>
            <a:off x="4358567" y="3220445"/>
            <a:ext cx="1206467" cy="104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Detector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032D25-85B7-4BDA-BA67-342D6FF7C126}"/>
              </a:ext>
            </a:extLst>
          </p:cNvPr>
          <p:cNvSpPr/>
          <p:nvPr/>
        </p:nvSpPr>
        <p:spPr>
          <a:xfrm>
            <a:off x="1624103" y="5298884"/>
            <a:ext cx="2413070" cy="1434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Programmable Microcontroller</a:t>
            </a:r>
            <a:endParaRPr lang="en-US" dirty="0"/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37956CA3-B0EB-4F6A-AA3E-1674DB42630C}"/>
              </a:ext>
            </a:extLst>
          </p:cNvPr>
          <p:cNvSpPr/>
          <p:nvPr/>
        </p:nvSpPr>
        <p:spPr>
          <a:xfrm rot="5400000" flipV="1">
            <a:off x="3562692" y="4870346"/>
            <a:ext cx="1958892" cy="839325"/>
          </a:xfrm>
          <a:prstGeom prst="bentUpArrow">
            <a:avLst>
              <a:gd name="adj1" fmla="val 18152"/>
              <a:gd name="adj2" fmla="val 25000"/>
              <a:gd name="adj3" fmla="val 4630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F0B3562F-EEC7-4F12-9237-B186DC536750}"/>
              </a:ext>
            </a:extLst>
          </p:cNvPr>
          <p:cNvSpPr/>
          <p:nvPr/>
        </p:nvSpPr>
        <p:spPr>
          <a:xfrm flipH="1">
            <a:off x="661857" y="4310562"/>
            <a:ext cx="919595" cy="1873338"/>
          </a:xfrm>
          <a:prstGeom prst="bentUpArrow">
            <a:avLst>
              <a:gd name="adj1" fmla="val 18152"/>
              <a:gd name="adj2" fmla="val 25000"/>
              <a:gd name="adj3" fmla="val 4630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01D7AB-C574-492E-80C9-E70C7AD1B6AB}"/>
              </a:ext>
            </a:extLst>
          </p:cNvPr>
          <p:cNvGrpSpPr/>
          <p:nvPr/>
        </p:nvGrpSpPr>
        <p:grpSpPr>
          <a:xfrm>
            <a:off x="1503781" y="3440995"/>
            <a:ext cx="725728" cy="611960"/>
            <a:chOff x="10086921" y="1812881"/>
            <a:chExt cx="1162878" cy="56132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8B7B02-63A1-435F-8680-4C4E0CAA0D71}"/>
                </a:ext>
              </a:extLst>
            </p:cNvPr>
            <p:cNvSpPr/>
            <p:nvPr/>
          </p:nvSpPr>
          <p:spPr>
            <a:xfrm rot="185350">
              <a:off x="10211436" y="1812881"/>
              <a:ext cx="854765" cy="561323"/>
            </a:xfrm>
            <a:custGeom>
              <a:avLst/>
              <a:gdLst>
                <a:gd name="connsiteX0" fmla="*/ 0 w 3816626"/>
                <a:gd name="connsiteY0" fmla="*/ 833209 h 1548827"/>
                <a:gd name="connsiteX1" fmla="*/ 586408 w 3816626"/>
                <a:gd name="connsiteY1" fmla="*/ 67896 h 1548827"/>
                <a:gd name="connsiteX2" fmla="*/ 1461052 w 3816626"/>
                <a:gd name="connsiteY2" fmla="*/ 1548827 h 1548827"/>
                <a:gd name="connsiteX3" fmla="*/ 2077278 w 3816626"/>
                <a:gd name="connsiteY3" fmla="*/ 67896 h 1548827"/>
                <a:gd name="connsiteX4" fmla="*/ 2842591 w 3816626"/>
                <a:gd name="connsiteY4" fmla="*/ 1459374 h 1548827"/>
                <a:gd name="connsiteX5" fmla="*/ 3379304 w 3816626"/>
                <a:gd name="connsiteY5" fmla="*/ 8261 h 1548827"/>
                <a:gd name="connsiteX6" fmla="*/ 3816626 w 3816626"/>
                <a:gd name="connsiteY6" fmla="*/ 872966 h 154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6626" h="1548827">
                  <a:moveTo>
                    <a:pt x="0" y="833209"/>
                  </a:moveTo>
                  <a:cubicBezTo>
                    <a:pt x="171449" y="390917"/>
                    <a:pt x="342899" y="-51374"/>
                    <a:pt x="586408" y="67896"/>
                  </a:cubicBezTo>
                  <a:cubicBezTo>
                    <a:pt x="829917" y="187166"/>
                    <a:pt x="1212574" y="1548827"/>
                    <a:pt x="1461052" y="1548827"/>
                  </a:cubicBezTo>
                  <a:cubicBezTo>
                    <a:pt x="1709530" y="1548827"/>
                    <a:pt x="1847022" y="82805"/>
                    <a:pt x="2077278" y="67896"/>
                  </a:cubicBezTo>
                  <a:cubicBezTo>
                    <a:pt x="2307535" y="52987"/>
                    <a:pt x="2625587" y="1469313"/>
                    <a:pt x="2842591" y="1459374"/>
                  </a:cubicBezTo>
                  <a:cubicBezTo>
                    <a:pt x="3059595" y="1449435"/>
                    <a:pt x="3216965" y="105996"/>
                    <a:pt x="3379304" y="8261"/>
                  </a:cubicBezTo>
                  <a:cubicBezTo>
                    <a:pt x="3541643" y="-89474"/>
                    <a:pt x="3748709" y="708970"/>
                    <a:pt x="3816626" y="87296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A21CF96-C25B-47AB-9286-47441D4C72FF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921" y="2093542"/>
              <a:ext cx="1162878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65FC78-6442-43D0-871B-592B93378397}"/>
              </a:ext>
            </a:extLst>
          </p:cNvPr>
          <p:cNvGrpSpPr/>
          <p:nvPr/>
        </p:nvGrpSpPr>
        <p:grpSpPr>
          <a:xfrm>
            <a:off x="3573243" y="3597021"/>
            <a:ext cx="725728" cy="291681"/>
            <a:chOff x="10086921" y="1812881"/>
            <a:chExt cx="1162878" cy="56132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6DBCF9F-6FD6-4E4D-941F-D465B35CE1C5}"/>
                </a:ext>
              </a:extLst>
            </p:cNvPr>
            <p:cNvSpPr/>
            <p:nvPr/>
          </p:nvSpPr>
          <p:spPr>
            <a:xfrm rot="185350">
              <a:off x="10211436" y="1812881"/>
              <a:ext cx="854765" cy="561323"/>
            </a:xfrm>
            <a:custGeom>
              <a:avLst/>
              <a:gdLst>
                <a:gd name="connsiteX0" fmla="*/ 0 w 3816626"/>
                <a:gd name="connsiteY0" fmla="*/ 833209 h 1548827"/>
                <a:gd name="connsiteX1" fmla="*/ 586408 w 3816626"/>
                <a:gd name="connsiteY1" fmla="*/ 67896 h 1548827"/>
                <a:gd name="connsiteX2" fmla="*/ 1461052 w 3816626"/>
                <a:gd name="connsiteY2" fmla="*/ 1548827 h 1548827"/>
                <a:gd name="connsiteX3" fmla="*/ 2077278 w 3816626"/>
                <a:gd name="connsiteY3" fmla="*/ 67896 h 1548827"/>
                <a:gd name="connsiteX4" fmla="*/ 2842591 w 3816626"/>
                <a:gd name="connsiteY4" fmla="*/ 1459374 h 1548827"/>
                <a:gd name="connsiteX5" fmla="*/ 3379304 w 3816626"/>
                <a:gd name="connsiteY5" fmla="*/ 8261 h 1548827"/>
                <a:gd name="connsiteX6" fmla="*/ 3816626 w 3816626"/>
                <a:gd name="connsiteY6" fmla="*/ 872966 h 154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6626" h="1548827">
                  <a:moveTo>
                    <a:pt x="0" y="833209"/>
                  </a:moveTo>
                  <a:cubicBezTo>
                    <a:pt x="171449" y="390917"/>
                    <a:pt x="342899" y="-51374"/>
                    <a:pt x="586408" y="67896"/>
                  </a:cubicBezTo>
                  <a:cubicBezTo>
                    <a:pt x="829917" y="187166"/>
                    <a:pt x="1212574" y="1548827"/>
                    <a:pt x="1461052" y="1548827"/>
                  </a:cubicBezTo>
                  <a:cubicBezTo>
                    <a:pt x="1709530" y="1548827"/>
                    <a:pt x="1847022" y="82805"/>
                    <a:pt x="2077278" y="67896"/>
                  </a:cubicBezTo>
                  <a:cubicBezTo>
                    <a:pt x="2307535" y="52987"/>
                    <a:pt x="2625587" y="1469313"/>
                    <a:pt x="2842591" y="1459374"/>
                  </a:cubicBezTo>
                  <a:cubicBezTo>
                    <a:pt x="3059595" y="1449435"/>
                    <a:pt x="3216965" y="105996"/>
                    <a:pt x="3379304" y="8261"/>
                  </a:cubicBezTo>
                  <a:cubicBezTo>
                    <a:pt x="3541643" y="-89474"/>
                    <a:pt x="3748709" y="708970"/>
                    <a:pt x="3816626" y="87296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1CEAA17-E98D-47CB-8303-458BCFE03C51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921" y="2093542"/>
              <a:ext cx="1162878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683D2C3-76CA-46C6-ADA4-E03936980AE8}"/>
              </a:ext>
            </a:extLst>
          </p:cNvPr>
          <p:cNvGrpSpPr/>
          <p:nvPr/>
        </p:nvGrpSpPr>
        <p:grpSpPr>
          <a:xfrm>
            <a:off x="3734070" y="2053947"/>
            <a:ext cx="710699" cy="724067"/>
            <a:chOff x="5483869" y="922206"/>
            <a:chExt cx="748937" cy="74388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D57404D-5E02-45C7-8DC1-4457070EBF96}"/>
                </a:ext>
              </a:extLst>
            </p:cNvPr>
            <p:cNvCxnSpPr>
              <a:cxnSpLocks/>
            </p:cNvCxnSpPr>
            <p:nvPr/>
          </p:nvCxnSpPr>
          <p:spPr>
            <a:xfrm>
              <a:off x="5483869" y="922206"/>
              <a:ext cx="409303" cy="325842"/>
            </a:xfrm>
            <a:prstGeom prst="line">
              <a:avLst/>
            </a:prstGeom>
            <a:ln w="381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3E37696-7E6A-499D-A840-5AEC8ACC01E5}"/>
                </a:ext>
              </a:extLst>
            </p:cNvPr>
            <p:cNvCxnSpPr>
              <a:cxnSpLocks/>
            </p:cNvCxnSpPr>
            <p:nvPr/>
          </p:nvCxnSpPr>
          <p:spPr>
            <a:xfrm>
              <a:off x="5893172" y="1248048"/>
              <a:ext cx="0" cy="418039"/>
            </a:xfrm>
            <a:prstGeom prst="line">
              <a:avLst/>
            </a:prstGeom>
            <a:ln w="381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8D32CCF-2B6C-493E-84B1-97DB69D3BD83}"/>
                </a:ext>
              </a:extLst>
            </p:cNvPr>
            <p:cNvCxnSpPr>
              <a:cxnSpLocks/>
            </p:cNvCxnSpPr>
            <p:nvPr/>
          </p:nvCxnSpPr>
          <p:spPr>
            <a:xfrm>
              <a:off x="5893172" y="922206"/>
              <a:ext cx="0" cy="342492"/>
            </a:xfrm>
            <a:prstGeom prst="line">
              <a:avLst/>
            </a:prstGeom>
            <a:ln w="381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E21D761-08C5-4924-B31D-EDA69716CA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3173" y="922206"/>
              <a:ext cx="339633" cy="325842"/>
            </a:xfrm>
            <a:prstGeom prst="line">
              <a:avLst/>
            </a:prstGeom>
            <a:ln w="381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38C1C11-DF43-4ACD-88B0-ACB130F75F10}"/>
                </a:ext>
              </a:extLst>
            </p:cNvPr>
            <p:cNvCxnSpPr/>
            <p:nvPr/>
          </p:nvCxnSpPr>
          <p:spPr>
            <a:xfrm>
              <a:off x="5483869" y="922206"/>
              <a:ext cx="748937" cy="0"/>
            </a:xfrm>
            <a:prstGeom prst="line">
              <a:avLst/>
            </a:prstGeom>
            <a:ln w="381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6106116-7DEE-4083-9F19-48BC526DDA38}"/>
              </a:ext>
            </a:extLst>
          </p:cNvPr>
          <p:cNvSpPr/>
          <p:nvPr/>
        </p:nvSpPr>
        <p:spPr>
          <a:xfrm>
            <a:off x="2907121" y="2661573"/>
            <a:ext cx="1213460" cy="558871"/>
          </a:xfrm>
          <a:custGeom>
            <a:avLst/>
            <a:gdLst>
              <a:gd name="connsiteX0" fmla="*/ 0 w 1341120"/>
              <a:gd name="connsiteY0" fmla="*/ 558504 h 689978"/>
              <a:gd name="connsiteX1" fmla="*/ 635726 w 1341120"/>
              <a:gd name="connsiteY1" fmla="*/ 1155 h 689978"/>
              <a:gd name="connsiteX2" fmla="*/ 1123406 w 1341120"/>
              <a:gd name="connsiteY2" fmla="*/ 689132 h 689978"/>
              <a:gd name="connsiteX3" fmla="*/ 1341120 w 1341120"/>
              <a:gd name="connsiteY3" fmla="*/ 149201 h 6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1120" h="689978">
                <a:moveTo>
                  <a:pt x="0" y="558504"/>
                </a:moveTo>
                <a:cubicBezTo>
                  <a:pt x="224246" y="268944"/>
                  <a:pt x="448492" y="-20616"/>
                  <a:pt x="635726" y="1155"/>
                </a:cubicBezTo>
                <a:cubicBezTo>
                  <a:pt x="822960" y="22926"/>
                  <a:pt x="1005840" y="664458"/>
                  <a:pt x="1123406" y="689132"/>
                </a:cubicBezTo>
                <a:cubicBezTo>
                  <a:pt x="1240972" y="713806"/>
                  <a:pt x="1338217" y="191292"/>
                  <a:pt x="1341120" y="149201"/>
                </a:cubicBezTo>
              </a:path>
            </a:pathLst>
          </a:custGeom>
          <a:noFill/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91AE2DC-393F-4A55-B279-77C31C0A5BA5}"/>
              </a:ext>
            </a:extLst>
          </p:cNvPr>
          <p:cNvSpPr/>
          <p:nvPr/>
        </p:nvSpPr>
        <p:spPr>
          <a:xfrm>
            <a:off x="9183091" y="183490"/>
            <a:ext cx="748916" cy="63310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7E66BD0-998E-4BA1-B258-D1C79810C900}"/>
              </a:ext>
            </a:extLst>
          </p:cNvPr>
          <p:cNvSpPr/>
          <p:nvPr/>
        </p:nvSpPr>
        <p:spPr>
          <a:xfrm rot="10800000">
            <a:off x="9163498" y="924729"/>
            <a:ext cx="748916" cy="63310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6E4096B-2905-4447-A1AA-680581844779}"/>
              </a:ext>
            </a:extLst>
          </p:cNvPr>
          <p:cNvGrpSpPr/>
          <p:nvPr/>
        </p:nvGrpSpPr>
        <p:grpSpPr>
          <a:xfrm>
            <a:off x="10758987" y="347217"/>
            <a:ext cx="748937" cy="743881"/>
            <a:chOff x="5483869" y="922206"/>
            <a:chExt cx="748937" cy="74388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3C6EE34-3694-4D9A-90C0-09845062B3A5}"/>
                </a:ext>
              </a:extLst>
            </p:cNvPr>
            <p:cNvCxnSpPr>
              <a:cxnSpLocks/>
            </p:cNvCxnSpPr>
            <p:nvPr/>
          </p:nvCxnSpPr>
          <p:spPr>
            <a:xfrm>
              <a:off x="5483869" y="922206"/>
              <a:ext cx="409303" cy="325842"/>
            </a:xfrm>
            <a:prstGeom prst="line">
              <a:avLst/>
            </a:prstGeom>
            <a:ln w="381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6E590C-8497-4EB1-A75D-E1AA3D057BA3}"/>
                </a:ext>
              </a:extLst>
            </p:cNvPr>
            <p:cNvCxnSpPr>
              <a:cxnSpLocks/>
            </p:cNvCxnSpPr>
            <p:nvPr/>
          </p:nvCxnSpPr>
          <p:spPr>
            <a:xfrm>
              <a:off x="5893172" y="1248048"/>
              <a:ext cx="0" cy="418039"/>
            </a:xfrm>
            <a:prstGeom prst="line">
              <a:avLst/>
            </a:prstGeom>
            <a:ln w="381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A5B5834-6177-4867-8796-CA8860D6DC3D}"/>
                </a:ext>
              </a:extLst>
            </p:cNvPr>
            <p:cNvCxnSpPr>
              <a:cxnSpLocks/>
            </p:cNvCxnSpPr>
            <p:nvPr/>
          </p:nvCxnSpPr>
          <p:spPr>
            <a:xfrm>
              <a:off x="5893172" y="922206"/>
              <a:ext cx="0" cy="342492"/>
            </a:xfrm>
            <a:prstGeom prst="line">
              <a:avLst/>
            </a:prstGeom>
            <a:ln w="381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9256857-869D-4827-A829-008D19CDBF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3173" y="922206"/>
              <a:ext cx="339633" cy="325842"/>
            </a:xfrm>
            <a:prstGeom prst="line">
              <a:avLst/>
            </a:prstGeom>
            <a:ln w="381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1720F24-5303-42BF-B71B-C27407A28630}"/>
                </a:ext>
              </a:extLst>
            </p:cNvPr>
            <p:cNvCxnSpPr/>
            <p:nvPr/>
          </p:nvCxnSpPr>
          <p:spPr>
            <a:xfrm>
              <a:off x="5483869" y="922206"/>
              <a:ext cx="748937" cy="0"/>
            </a:xfrm>
            <a:prstGeom prst="line">
              <a:avLst/>
            </a:prstGeom>
            <a:ln w="381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5F73ECB-AD28-49D2-B73F-863C38D84B83}"/>
              </a:ext>
            </a:extLst>
          </p:cNvPr>
          <p:cNvSpPr txBox="1"/>
          <p:nvPr/>
        </p:nvSpPr>
        <p:spPr>
          <a:xfrm>
            <a:off x="10558088" y="1073807"/>
            <a:ext cx="13356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>
                    <a:lumMod val="95000"/>
                  </a:schemeClr>
                </a:solidFill>
              </a:rPr>
              <a:t>Ant Not Connected</a:t>
            </a:r>
            <a:endParaRPr lang="en-US" sz="12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2D936A9B-A8C3-42D1-9C50-50681AC9E247}"/>
              </a:ext>
            </a:extLst>
          </p:cNvPr>
          <p:cNvSpPr/>
          <p:nvPr/>
        </p:nvSpPr>
        <p:spPr>
          <a:xfrm>
            <a:off x="9178720" y="2097460"/>
            <a:ext cx="748916" cy="63310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9AEFE7A1-7871-477E-83D4-1DE974EB3108}"/>
              </a:ext>
            </a:extLst>
          </p:cNvPr>
          <p:cNvSpPr/>
          <p:nvPr/>
        </p:nvSpPr>
        <p:spPr>
          <a:xfrm rot="10800000">
            <a:off x="9148244" y="3046352"/>
            <a:ext cx="748916" cy="19396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CFD1179-3FCB-4A3B-B624-179A00160386}"/>
              </a:ext>
            </a:extLst>
          </p:cNvPr>
          <p:cNvGrpSpPr/>
          <p:nvPr/>
        </p:nvGrpSpPr>
        <p:grpSpPr>
          <a:xfrm>
            <a:off x="10852116" y="2213549"/>
            <a:ext cx="748937" cy="743881"/>
            <a:chOff x="5483869" y="922206"/>
            <a:chExt cx="748937" cy="74388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60E1710-AA06-4518-A306-3E217347501F}"/>
                </a:ext>
              </a:extLst>
            </p:cNvPr>
            <p:cNvCxnSpPr>
              <a:cxnSpLocks/>
            </p:cNvCxnSpPr>
            <p:nvPr/>
          </p:nvCxnSpPr>
          <p:spPr>
            <a:xfrm>
              <a:off x="5483869" y="922206"/>
              <a:ext cx="409303" cy="325842"/>
            </a:xfrm>
            <a:prstGeom prst="line">
              <a:avLst/>
            </a:prstGeom>
            <a:ln w="381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927DD61-1713-4379-A9D0-5CFF44BE0785}"/>
                </a:ext>
              </a:extLst>
            </p:cNvPr>
            <p:cNvCxnSpPr>
              <a:cxnSpLocks/>
            </p:cNvCxnSpPr>
            <p:nvPr/>
          </p:nvCxnSpPr>
          <p:spPr>
            <a:xfrm>
              <a:off x="5893172" y="1248048"/>
              <a:ext cx="0" cy="418039"/>
            </a:xfrm>
            <a:prstGeom prst="line">
              <a:avLst/>
            </a:prstGeom>
            <a:ln w="381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64A2A27-AB37-4BBC-BBA0-974D0F6A19B1}"/>
                </a:ext>
              </a:extLst>
            </p:cNvPr>
            <p:cNvCxnSpPr>
              <a:cxnSpLocks/>
            </p:cNvCxnSpPr>
            <p:nvPr/>
          </p:nvCxnSpPr>
          <p:spPr>
            <a:xfrm>
              <a:off x="5893172" y="922206"/>
              <a:ext cx="0" cy="342492"/>
            </a:xfrm>
            <a:prstGeom prst="line">
              <a:avLst/>
            </a:prstGeom>
            <a:ln w="381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7F29F70-5D6D-4757-9D56-B0FB92CC2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3173" y="922206"/>
              <a:ext cx="339633" cy="325842"/>
            </a:xfrm>
            <a:prstGeom prst="line">
              <a:avLst/>
            </a:prstGeom>
            <a:ln w="381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D118AED-95D9-4B2F-B515-7FF733B7EAE9}"/>
                </a:ext>
              </a:extLst>
            </p:cNvPr>
            <p:cNvCxnSpPr/>
            <p:nvPr/>
          </p:nvCxnSpPr>
          <p:spPr>
            <a:xfrm>
              <a:off x="5483869" y="922206"/>
              <a:ext cx="748937" cy="0"/>
            </a:xfrm>
            <a:prstGeom prst="line">
              <a:avLst/>
            </a:prstGeom>
            <a:ln w="38100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4C6409D7-F7B2-4907-8E32-4A7E50DBCBF0}"/>
              </a:ext>
            </a:extLst>
          </p:cNvPr>
          <p:cNvSpPr txBox="1"/>
          <p:nvPr/>
        </p:nvSpPr>
        <p:spPr>
          <a:xfrm>
            <a:off x="11209200" y="2626561"/>
            <a:ext cx="85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>
                <a:solidFill>
                  <a:schemeClr val="tx1">
                    <a:lumMod val="95000"/>
                  </a:schemeClr>
                </a:solidFill>
              </a:rPr>
              <a:t>Perfect Ant</a:t>
            </a:r>
          </a:p>
          <a:p>
            <a:pPr algn="ctr"/>
            <a:r>
              <a:rPr lang="en-CA" sz="1200" dirty="0">
                <a:solidFill>
                  <a:schemeClr val="tx1">
                    <a:lumMod val="95000"/>
                  </a:schemeClr>
                </a:solidFill>
              </a:rPr>
              <a:t>Connected</a:t>
            </a:r>
            <a:endParaRPr lang="en-US" sz="12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68D61FA-DC23-4302-AB67-46691F1A19F9}"/>
              </a:ext>
            </a:extLst>
          </p:cNvPr>
          <p:cNvSpPr/>
          <p:nvPr/>
        </p:nvSpPr>
        <p:spPr>
          <a:xfrm>
            <a:off x="10458091" y="2464077"/>
            <a:ext cx="788050" cy="1119072"/>
          </a:xfrm>
          <a:custGeom>
            <a:avLst/>
            <a:gdLst>
              <a:gd name="connsiteX0" fmla="*/ 0 w 870857"/>
              <a:gd name="connsiteY0" fmla="*/ 275552 h 1119072"/>
              <a:gd name="connsiteX1" fmla="*/ 452845 w 870857"/>
              <a:gd name="connsiteY1" fmla="*/ 49129 h 1119072"/>
              <a:gd name="connsiteX2" fmla="*/ 548640 w 870857"/>
              <a:gd name="connsiteY2" fmla="*/ 1111575 h 1119072"/>
              <a:gd name="connsiteX3" fmla="*/ 870857 w 870857"/>
              <a:gd name="connsiteY3" fmla="*/ 536809 h 111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857" h="1119072">
                <a:moveTo>
                  <a:pt x="0" y="275552"/>
                </a:moveTo>
                <a:cubicBezTo>
                  <a:pt x="180702" y="92672"/>
                  <a:pt x="361405" y="-90208"/>
                  <a:pt x="452845" y="49129"/>
                </a:cubicBezTo>
                <a:cubicBezTo>
                  <a:pt x="544285" y="188466"/>
                  <a:pt x="478971" y="1030295"/>
                  <a:pt x="548640" y="1111575"/>
                </a:cubicBezTo>
                <a:cubicBezTo>
                  <a:pt x="618309" y="1192855"/>
                  <a:pt x="837474" y="587609"/>
                  <a:pt x="870857" y="536809"/>
                </a:cubicBezTo>
              </a:path>
            </a:pathLst>
          </a:custGeom>
          <a:noFill/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B12428E-EECA-424B-BBAA-5E64BADA2EFA}"/>
              </a:ext>
            </a:extLst>
          </p:cNvPr>
          <p:cNvSpPr txBox="1"/>
          <p:nvPr/>
        </p:nvSpPr>
        <p:spPr>
          <a:xfrm>
            <a:off x="7898801" y="332797"/>
            <a:ext cx="1326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95000"/>
                  </a:schemeClr>
                </a:solidFill>
              </a:rPr>
              <a:t>From Generator</a:t>
            </a:r>
            <a:endParaRPr lang="en-US" sz="1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3CBCC7E-14EF-49DC-B621-7188AD79BC27}"/>
              </a:ext>
            </a:extLst>
          </p:cNvPr>
          <p:cNvSpPr txBox="1"/>
          <p:nvPr/>
        </p:nvSpPr>
        <p:spPr>
          <a:xfrm>
            <a:off x="6869378" y="1048833"/>
            <a:ext cx="241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tx1">
                    <a:lumMod val="95000"/>
                  </a:schemeClr>
                </a:solidFill>
              </a:rPr>
              <a:t>Reflected Signal to Detector</a:t>
            </a:r>
          </a:p>
          <a:p>
            <a:pPr algn="ctr"/>
            <a:r>
              <a:rPr lang="en-CA" sz="1400" dirty="0">
                <a:solidFill>
                  <a:schemeClr val="tx1">
                    <a:lumMod val="95000"/>
                  </a:schemeClr>
                </a:solidFill>
              </a:rPr>
              <a:t>(Large Reflection)</a:t>
            </a:r>
            <a:endParaRPr lang="en-US" sz="1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14378CD-E8DF-409E-855B-3CA536C06E02}"/>
              </a:ext>
            </a:extLst>
          </p:cNvPr>
          <p:cNvSpPr txBox="1"/>
          <p:nvPr/>
        </p:nvSpPr>
        <p:spPr>
          <a:xfrm>
            <a:off x="7902309" y="2199726"/>
            <a:ext cx="1326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95000"/>
                  </a:schemeClr>
                </a:solidFill>
              </a:rPr>
              <a:t>From Generator</a:t>
            </a:r>
            <a:endParaRPr lang="en-US" sz="1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AC9D53C-5123-405D-AA72-1E45170368A1}"/>
              </a:ext>
            </a:extLst>
          </p:cNvPr>
          <p:cNvSpPr txBox="1"/>
          <p:nvPr/>
        </p:nvSpPr>
        <p:spPr>
          <a:xfrm>
            <a:off x="6924014" y="2966789"/>
            <a:ext cx="2410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tx1">
                    <a:lumMod val="95000"/>
                  </a:schemeClr>
                </a:solidFill>
              </a:rPr>
              <a:t>Reflected Signal to Detector</a:t>
            </a:r>
          </a:p>
          <a:p>
            <a:pPr algn="ctr"/>
            <a:r>
              <a:rPr lang="en-CA" sz="1400" dirty="0">
                <a:solidFill>
                  <a:schemeClr val="tx1">
                    <a:lumMod val="95000"/>
                  </a:schemeClr>
                </a:solidFill>
              </a:rPr>
              <a:t>(Small Reflection)</a:t>
            </a:r>
            <a:endParaRPr lang="en-US" sz="1400" dirty="0">
              <a:solidFill>
                <a:schemeClr val="tx1">
                  <a:lumMod val="95000"/>
                </a:schemeClr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4C63BC9-4FC6-4CD7-82E5-E0CC4E5DC1A5}"/>
              </a:ext>
            </a:extLst>
          </p:cNvPr>
          <p:cNvGrpSpPr/>
          <p:nvPr/>
        </p:nvGrpSpPr>
        <p:grpSpPr>
          <a:xfrm>
            <a:off x="9897728" y="64152"/>
            <a:ext cx="499343" cy="1570368"/>
            <a:chOff x="9608619" y="332687"/>
            <a:chExt cx="499343" cy="157036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54EE4A-04B6-468B-9338-65EF137119BE}"/>
                </a:ext>
              </a:extLst>
            </p:cNvPr>
            <p:cNvSpPr/>
            <p:nvPr/>
          </p:nvSpPr>
          <p:spPr>
            <a:xfrm>
              <a:off x="9679086" y="332687"/>
              <a:ext cx="339616" cy="157036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solidFill>
                    <a:schemeClr val="tx1">
                      <a:lumMod val="95000"/>
                    </a:schemeClr>
                  </a:solidFill>
                </a:rPr>
                <a:t>RLB</a:t>
              </a:r>
              <a:endParaRPr lang="en-US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BBB3482-C6DC-4CAB-B262-17DDD5A0D069}"/>
                </a:ext>
              </a:extLst>
            </p:cNvPr>
            <p:cNvSpPr/>
            <p:nvPr/>
          </p:nvSpPr>
          <p:spPr>
            <a:xfrm>
              <a:off x="9608619" y="702616"/>
              <a:ext cx="156754" cy="16876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492ECA5-7F47-4807-890A-E51A0A1DB79D}"/>
                </a:ext>
              </a:extLst>
            </p:cNvPr>
            <p:cNvSpPr/>
            <p:nvPr/>
          </p:nvSpPr>
          <p:spPr>
            <a:xfrm>
              <a:off x="9608619" y="1438167"/>
              <a:ext cx="156754" cy="16876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463CF73-A7AB-445B-B82C-286E03D1A294}"/>
                </a:ext>
              </a:extLst>
            </p:cNvPr>
            <p:cNvSpPr/>
            <p:nvPr/>
          </p:nvSpPr>
          <p:spPr>
            <a:xfrm>
              <a:off x="9951208" y="1017479"/>
              <a:ext cx="156754" cy="16876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</a:schemeClr>
                </a:solidFill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82F6A03-D8C1-467C-BB77-67DCF160DF41}"/>
              </a:ext>
            </a:extLst>
          </p:cNvPr>
          <p:cNvGrpSpPr/>
          <p:nvPr/>
        </p:nvGrpSpPr>
        <p:grpSpPr>
          <a:xfrm>
            <a:off x="9940429" y="1966072"/>
            <a:ext cx="499343" cy="1570368"/>
            <a:chOff x="9608619" y="332687"/>
            <a:chExt cx="499343" cy="157036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FC16B89-BA16-4EB8-B835-4A853F6CBE66}"/>
                </a:ext>
              </a:extLst>
            </p:cNvPr>
            <p:cNvSpPr/>
            <p:nvPr/>
          </p:nvSpPr>
          <p:spPr>
            <a:xfrm>
              <a:off x="9679086" y="332687"/>
              <a:ext cx="339616" cy="157036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solidFill>
                    <a:schemeClr val="tx1">
                      <a:lumMod val="95000"/>
                    </a:schemeClr>
                  </a:solidFill>
                </a:rPr>
                <a:t>RLB</a:t>
              </a:r>
              <a:endParaRPr lang="en-US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DB9A37C-AFCC-4657-BBC7-BD0053FC8A09}"/>
                </a:ext>
              </a:extLst>
            </p:cNvPr>
            <p:cNvSpPr/>
            <p:nvPr/>
          </p:nvSpPr>
          <p:spPr>
            <a:xfrm>
              <a:off x="9608619" y="702616"/>
              <a:ext cx="156754" cy="16876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34B87F5-8A5C-4D96-9AF7-E0738C5A99DD}"/>
                </a:ext>
              </a:extLst>
            </p:cNvPr>
            <p:cNvSpPr/>
            <p:nvPr/>
          </p:nvSpPr>
          <p:spPr>
            <a:xfrm>
              <a:off x="9608619" y="1438167"/>
              <a:ext cx="156754" cy="16876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522A324-25BD-4B38-9B2C-0CB2F14A65C6}"/>
                </a:ext>
              </a:extLst>
            </p:cNvPr>
            <p:cNvSpPr/>
            <p:nvPr/>
          </p:nvSpPr>
          <p:spPr>
            <a:xfrm>
              <a:off x="9951208" y="1017479"/>
              <a:ext cx="156754" cy="16876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</a:schemeClr>
                </a:solidFill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F1DF771-DBE3-4C66-90E7-C1B0CCC49832}"/>
              </a:ext>
            </a:extLst>
          </p:cNvPr>
          <p:cNvSpPr txBox="1"/>
          <p:nvPr/>
        </p:nvSpPr>
        <p:spPr>
          <a:xfrm>
            <a:off x="6162584" y="5144422"/>
            <a:ext cx="33315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b="1" dirty="0"/>
              <a:t>With a perfect antenna “green” hole is huge and every thing goes through and nothing bounces off.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b="1" dirty="0"/>
              <a:t>High </a:t>
            </a:r>
            <a:r>
              <a:rPr lang="en-CA" sz="1400" b="1" u="sng" dirty="0"/>
              <a:t>Return</a:t>
            </a:r>
            <a:r>
              <a:rPr lang="en-CA" sz="1400" b="1" dirty="0"/>
              <a:t>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b="1" dirty="0"/>
              <a:t>Low </a:t>
            </a:r>
            <a:r>
              <a:rPr lang="en-CA" sz="1400" b="1" u="sng" dirty="0"/>
              <a:t>Insertion</a:t>
            </a:r>
            <a:r>
              <a:rPr lang="en-CA" sz="1400" b="1" dirty="0"/>
              <a:t> Loss</a:t>
            </a:r>
            <a:endParaRPr lang="en-US" sz="1400" b="1" u="sng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EF6D16-7014-447C-ABAF-26DE834F2188}"/>
              </a:ext>
            </a:extLst>
          </p:cNvPr>
          <p:cNvGrpSpPr/>
          <p:nvPr/>
        </p:nvGrpSpPr>
        <p:grpSpPr>
          <a:xfrm>
            <a:off x="9389384" y="3846857"/>
            <a:ext cx="1591763" cy="1489407"/>
            <a:chOff x="9279323" y="4783250"/>
            <a:chExt cx="2052005" cy="1434667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E30E856-D104-4323-8E91-525C50A6E07D}"/>
                </a:ext>
              </a:extLst>
            </p:cNvPr>
            <p:cNvGrpSpPr/>
            <p:nvPr/>
          </p:nvGrpSpPr>
          <p:grpSpPr>
            <a:xfrm>
              <a:off x="9279323" y="4783250"/>
              <a:ext cx="2052005" cy="1434667"/>
              <a:chOff x="8034521" y="4675589"/>
              <a:chExt cx="2543175" cy="1800225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B6926DDB-3BF7-49DD-8621-3D68EBC01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34521" y="4675589"/>
                <a:ext cx="2543175" cy="1800225"/>
              </a:xfrm>
              <a:prstGeom prst="rect">
                <a:avLst/>
              </a:prstGeom>
            </p:spPr>
          </p:pic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C5617F94-7B95-4154-9552-EAB94FD7D758}"/>
                  </a:ext>
                </a:extLst>
              </p:cNvPr>
              <p:cNvSpPr/>
              <p:nvPr/>
            </p:nvSpPr>
            <p:spPr>
              <a:xfrm>
                <a:off x="8988655" y="5380641"/>
                <a:ext cx="156754" cy="16876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DBCF829B-74A1-41E2-98F6-4D5B5B3B351A}"/>
                  </a:ext>
                </a:extLst>
              </p:cNvPr>
              <p:cNvSpPr/>
              <p:nvPr/>
            </p:nvSpPr>
            <p:spPr>
              <a:xfrm>
                <a:off x="9067032" y="5709190"/>
                <a:ext cx="156754" cy="16876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61B8C02-39C9-42D4-8F52-D342D5A874D9}"/>
                  </a:ext>
                </a:extLst>
              </p:cNvPr>
              <p:cNvSpPr/>
              <p:nvPr/>
            </p:nvSpPr>
            <p:spPr>
              <a:xfrm>
                <a:off x="9258964" y="5117860"/>
                <a:ext cx="156754" cy="16876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44309C0-6547-4CD4-B992-4C1FA0381DDE}"/>
                  </a:ext>
                </a:extLst>
              </p:cNvPr>
              <p:cNvSpPr/>
              <p:nvPr/>
            </p:nvSpPr>
            <p:spPr>
              <a:xfrm>
                <a:off x="9415718" y="5892022"/>
                <a:ext cx="156754" cy="16876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15E821F-F107-497B-B5E0-F0B2660018F6}"/>
                </a:ext>
              </a:extLst>
            </p:cNvPr>
            <p:cNvSpPr/>
            <p:nvPr/>
          </p:nvSpPr>
          <p:spPr>
            <a:xfrm>
              <a:off x="10204258" y="5394795"/>
              <a:ext cx="202134" cy="2340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3D0D2B0-663B-4087-BCF3-7428476AEDFF}"/>
              </a:ext>
            </a:extLst>
          </p:cNvPr>
          <p:cNvSpPr/>
          <p:nvPr/>
        </p:nvSpPr>
        <p:spPr>
          <a:xfrm>
            <a:off x="6779170" y="39356"/>
            <a:ext cx="5275260" cy="18718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AF4DAB0-2627-406B-9D60-264128D7FFFB}"/>
              </a:ext>
            </a:extLst>
          </p:cNvPr>
          <p:cNvSpPr/>
          <p:nvPr/>
        </p:nvSpPr>
        <p:spPr>
          <a:xfrm>
            <a:off x="6779170" y="1949193"/>
            <a:ext cx="5275260" cy="18718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5ECC6E2-5682-4649-A60C-18316A4056A6}"/>
              </a:ext>
            </a:extLst>
          </p:cNvPr>
          <p:cNvSpPr txBox="1"/>
          <p:nvPr/>
        </p:nvSpPr>
        <p:spPr>
          <a:xfrm>
            <a:off x="6156079" y="3910864"/>
            <a:ext cx="33315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b="1" dirty="0"/>
              <a:t>With no antenna connected “green” hole closed and every thing (black spots) bounces off.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b="1" dirty="0"/>
              <a:t>Low </a:t>
            </a:r>
            <a:r>
              <a:rPr lang="en-CA" sz="1400" b="1" u="sng" dirty="0"/>
              <a:t>Return</a:t>
            </a:r>
            <a:r>
              <a:rPr lang="en-CA" sz="1400" b="1" dirty="0"/>
              <a:t> Loss.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b="1" dirty="0"/>
              <a:t>High </a:t>
            </a:r>
            <a:r>
              <a:rPr lang="en-CA" sz="1400" b="1" u="sng" dirty="0"/>
              <a:t>Insertion</a:t>
            </a:r>
            <a:r>
              <a:rPr lang="en-CA" sz="1400" b="1" dirty="0"/>
              <a:t> Loss.  </a:t>
            </a:r>
            <a:endParaRPr lang="en-CA" sz="1400" b="1" u="sng" dirty="0"/>
          </a:p>
        </p:txBody>
      </p:sp>
    </p:spTree>
    <p:extLst>
      <p:ext uri="{BB962C8B-B14F-4D97-AF65-F5344CB8AC3E}">
        <p14:creationId xmlns:p14="http://schemas.microsoft.com/office/powerpoint/2010/main" val="140207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39B3-7750-4483-BF82-34777A13D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682" y="139148"/>
            <a:ext cx="3929627" cy="824880"/>
          </a:xfrm>
        </p:spPr>
        <p:txBody>
          <a:bodyPr>
            <a:normAutofit fontScale="90000"/>
          </a:bodyPr>
          <a:lstStyle/>
          <a:p>
            <a:r>
              <a:rPr lang="en-CA" dirty="0"/>
              <a:t>all together now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5C0C9A-6443-485D-B038-B3B62A89BB8C}"/>
              </a:ext>
            </a:extLst>
          </p:cNvPr>
          <p:cNvSpPr/>
          <p:nvPr/>
        </p:nvSpPr>
        <p:spPr>
          <a:xfrm>
            <a:off x="2850464" y="1544723"/>
            <a:ext cx="1271380" cy="107342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Generator</a:t>
            </a:r>
            <a:endParaRPr lang="en-US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2CC1DAF6-DAA0-49FA-A29D-DBA3C9472778}"/>
              </a:ext>
            </a:extLst>
          </p:cNvPr>
          <p:cNvSpPr/>
          <p:nvPr/>
        </p:nvSpPr>
        <p:spPr>
          <a:xfrm>
            <a:off x="4991055" y="1498202"/>
            <a:ext cx="1271380" cy="1166469"/>
          </a:xfrm>
          <a:prstGeom prst="hexagon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DUT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D52C77-CAA2-48E7-AF96-1F42161CD39D}"/>
              </a:ext>
            </a:extLst>
          </p:cNvPr>
          <p:cNvSpPr/>
          <p:nvPr/>
        </p:nvSpPr>
        <p:spPr>
          <a:xfrm>
            <a:off x="7152815" y="1544723"/>
            <a:ext cx="1271380" cy="107342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Detector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058DE4-1D76-4817-96F1-5C2413004134}"/>
              </a:ext>
            </a:extLst>
          </p:cNvPr>
          <p:cNvSpPr/>
          <p:nvPr/>
        </p:nvSpPr>
        <p:spPr>
          <a:xfrm>
            <a:off x="4271226" y="3680038"/>
            <a:ext cx="2542903" cy="1473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Programmable Microcontroller</a:t>
            </a:r>
            <a:endParaRPr lang="en-US" dirty="0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F6E612BC-7A45-4784-8E4D-54BCB413752A}"/>
              </a:ext>
            </a:extLst>
          </p:cNvPr>
          <p:cNvSpPr/>
          <p:nvPr/>
        </p:nvSpPr>
        <p:spPr>
          <a:xfrm rot="5400000" flipV="1">
            <a:off x="6340015" y="3228677"/>
            <a:ext cx="2012496" cy="884484"/>
          </a:xfrm>
          <a:prstGeom prst="bentUpArrow">
            <a:avLst>
              <a:gd name="adj1" fmla="val 18152"/>
              <a:gd name="adj2" fmla="val 25000"/>
              <a:gd name="adj3" fmla="val 4630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5737A7F0-6250-4A93-96A8-C9617B537B49}"/>
              </a:ext>
            </a:extLst>
          </p:cNvPr>
          <p:cNvSpPr/>
          <p:nvPr/>
        </p:nvSpPr>
        <p:spPr>
          <a:xfrm flipH="1">
            <a:off x="3257207" y="2664671"/>
            <a:ext cx="969073" cy="1924601"/>
          </a:xfrm>
          <a:prstGeom prst="bentUpArrow">
            <a:avLst>
              <a:gd name="adj1" fmla="val 18152"/>
              <a:gd name="adj2" fmla="val 25000"/>
              <a:gd name="adj3" fmla="val 4630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EBA989-1FE5-4159-B1AB-0008BABB9B11}"/>
              </a:ext>
            </a:extLst>
          </p:cNvPr>
          <p:cNvGrpSpPr/>
          <p:nvPr/>
        </p:nvGrpSpPr>
        <p:grpSpPr>
          <a:xfrm>
            <a:off x="4144430" y="1767082"/>
            <a:ext cx="764775" cy="628706"/>
            <a:chOff x="10086921" y="1812881"/>
            <a:chExt cx="1162878" cy="561323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D51969-3388-48F8-B15F-21D47DF22405}"/>
                </a:ext>
              </a:extLst>
            </p:cNvPr>
            <p:cNvSpPr/>
            <p:nvPr/>
          </p:nvSpPr>
          <p:spPr>
            <a:xfrm rot="185350">
              <a:off x="10211436" y="1812881"/>
              <a:ext cx="854765" cy="561323"/>
            </a:xfrm>
            <a:custGeom>
              <a:avLst/>
              <a:gdLst>
                <a:gd name="connsiteX0" fmla="*/ 0 w 3816626"/>
                <a:gd name="connsiteY0" fmla="*/ 833209 h 1548827"/>
                <a:gd name="connsiteX1" fmla="*/ 586408 w 3816626"/>
                <a:gd name="connsiteY1" fmla="*/ 67896 h 1548827"/>
                <a:gd name="connsiteX2" fmla="*/ 1461052 w 3816626"/>
                <a:gd name="connsiteY2" fmla="*/ 1548827 h 1548827"/>
                <a:gd name="connsiteX3" fmla="*/ 2077278 w 3816626"/>
                <a:gd name="connsiteY3" fmla="*/ 67896 h 1548827"/>
                <a:gd name="connsiteX4" fmla="*/ 2842591 w 3816626"/>
                <a:gd name="connsiteY4" fmla="*/ 1459374 h 1548827"/>
                <a:gd name="connsiteX5" fmla="*/ 3379304 w 3816626"/>
                <a:gd name="connsiteY5" fmla="*/ 8261 h 1548827"/>
                <a:gd name="connsiteX6" fmla="*/ 3816626 w 3816626"/>
                <a:gd name="connsiteY6" fmla="*/ 872966 h 154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6626" h="1548827">
                  <a:moveTo>
                    <a:pt x="0" y="833209"/>
                  </a:moveTo>
                  <a:cubicBezTo>
                    <a:pt x="171449" y="390917"/>
                    <a:pt x="342899" y="-51374"/>
                    <a:pt x="586408" y="67896"/>
                  </a:cubicBezTo>
                  <a:cubicBezTo>
                    <a:pt x="829917" y="187166"/>
                    <a:pt x="1212574" y="1548827"/>
                    <a:pt x="1461052" y="1548827"/>
                  </a:cubicBezTo>
                  <a:cubicBezTo>
                    <a:pt x="1709530" y="1548827"/>
                    <a:pt x="1847022" y="82805"/>
                    <a:pt x="2077278" y="67896"/>
                  </a:cubicBezTo>
                  <a:cubicBezTo>
                    <a:pt x="2307535" y="52987"/>
                    <a:pt x="2625587" y="1469313"/>
                    <a:pt x="2842591" y="1459374"/>
                  </a:cubicBezTo>
                  <a:cubicBezTo>
                    <a:pt x="3059595" y="1449435"/>
                    <a:pt x="3216965" y="105996"/>
                    <a:pt x="3379304" y="8261"/>
                  </a:cubicBezTo>
                  <a:cubicBezTo>
                    <a:pt x="3541643" y="-89474"/>
                    <a:pt x="3748709" y="708970"/>
                    <a:pt x="3816626" y="87296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FBC67EC-5244-42D2-A07F-583FC602EBC0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921" y="2093542"/>
              <a:ext cx="1162878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56665E-A112-491F-A6D6-A01B0F327CA4}"/>
              </a:ext>
            </a:extLst>
          </p:cNvPr>
          <p:cNvGrpSpPr/>
          <p:nvPr/>
        </p:nvGrpSpPr>
        <p:grpSpPr>
          <a:xfrm>
            <a:off x="6325237" y="1931604"/>
            <a:ext cx="764775" cy="299663"/>
            <a:chOff x="10086921" y="1812881"/>
            <a:chExt cx="1162878" cy="56132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119D50D-C20B-4CD8-8DAD-8DC7BEF9081F}"/>
                </a:ext>
              </a:extLst>
            </p:cNvPr>
            <p:cNvSpPr/>
            <p:nvPr/>
          </p:nvSpPr>
          <p:spPr>
            <a:xfrm rot="185350">
              <a:off x="10211436" y="1812881"/>
              <a:ext cx="854765" cy="561323"/>
            </a:xfrm>
            <a:custGeom>
              <a:avLst/>
              <a:gdLst>
                <a:gd name="connsiteX0" fmla="*/ 0 w 3816626"/>
                <a:gd name="connsiteY0" fmla="*/ 833209 h 1548827"/>
                <a:gd name="connsiteX1" fmla="*/ 586408 w 3816626"/>
                <a:gd name="connsiteY1" fmla="*/ 67896 h 1548827"/>
                <a:gd name="connsiteX2" fmla="*/ 1461052 w 3816626"/>
                <a:gd name="connsiteY2" fmla="*/ 1548827 h 1548827"/>
                <a:gd name="connsiteX3" fmla="*/ 2077278 w 3816626"/>
                <a:gd name="connsiteY3" fmla="*/ 67896 h 1548827"/>
                <a:gd name="connsiteX4" fmla="*/ 2842591 w 3816626"/>
                <a:gd name="connsiteY4" fmla="*/ 1459374 h 1548827"/>
                <a:gd name="connsiteX5" fmla="*/ 3379304 w 3816626"/>
                <a:gd name="connsiteY5" fmla="*/ 8261 h 1548827"/>
                <a:gd name="connsiteX6" fmla="*/ 3816626 w 3816626"/>
                <a:gd name="connsiteY6" fmla="*/ 872966 h 154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6626" h="1548827">
                  <a:moveTo>
                    <a:pt x="0" y="833209"/>
                  </a:moveTo>
                  <a:cubicBezTo>
                    <a:pt x="171449" y="390917"/>
                    <a:pt x="342899" y="-51374"/>
                    <a:pt x="586408" y="67896"/>
                  </a:cubicBezTo>
                  <a:cubicBezTo>
                    <a:pt x="829917" y="187166"/>
                    <a:pt x="1212574" y="1548827"/>
                    <a:pt x="1461052" y="1548827"/>
                  </a:cubicBezTo>
                  <a:cubicBezTo>
                    <a:pt x="1709530" y="1548827"/>
                    <a:pt x="1847022" y="82805"/>
                    <a:pt x="2077278" y="67896"/>
                  </a:cubicBezTo>
                  <a:cubicBezTo>
                    <a:pt x="2307535" y="52987"/>
                    <a:pt x="2625587" y="1469313"/>
                    <a:pt x="2842591" y="1459374"/>
                  </a:cubicBezTo>
                  <a:cubicBezTo>
                    <a:pt x="3059595" y="1449435"/>
                    <a:pt x="3216965" y="105996"/>
                    <a:pt x="3379304" y="8261"/>
                  </a:cubicBezTo>
                  <a:cubicBezTo>
                    <a:pt x="3541643" y="-89474"/>
                    <a:pt x="3748709" y="708970"/>
                    <a:pt x="3816626" y="87296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0FA16F-357C-49AF-9339-1B7FD5CD799A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921" y="2093542"/>
              <a:ext cx="1162878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14BEFD5-7AD2-4A7F-A187-50FCBE930A62}"/>
              </a:ext>
            </a:extLst>
          </p:cNvPr>
          <p:cNvSpPr/>
          <p:nvPr/>
        </p:nvSpPr>
        <p:spPr>
          <a:xfrm>
            <a:off x="4909205" y="5725548"/>
            <a:ext cx="1073084" cy="5748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Memory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50D8C3-C68B-4745-86B2-7FB3A47745A3}"/>
              </a:ext>
            </a:extLst>
          </p:cNvPr>
          <p:cNvSpPr/>
          <p:nvPr/>
        </p:nvSpPr>
        <p:spPr>
          <a:xfrm>
            <a:off x="6325237" y="4579072"/>
            <a:ext cx="488892" cy="57489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CLI</a:t>
            </a:r>
            <a:endParaRPr lang="en-US" dirty="0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53DE528D-51F0-441D-BC74-B3956DE73DA1}"/>
              </a:ext>
            </a:extLst>
          </p:cNvPr>
          <p:cNvSpPr/>
          <p:nvPr/>
        </p:nvSpPr>
        <p:spPr>
          <a:xfrm rot="16200000">
            <a:off x="5142904" y="5284965"/>
            <a:ext cx="570116" cy="308113"/>
          </a:xfrm>
          <a:prstGeom prst="leftRigh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785E2B9-5122-49EE-824D-A0943E92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536" y="5343611"/>
            <a:ext cx="1461279" cy="896036"/>
          </a:xfrm>
          <a:prstGeom prst="rect">
            <a:avLst/>
          </a:prstGeom>
        </p:spPr>
      </p:pic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0FE34F0F-AD95-4FC2-8E99-6F4F5D93D69D}"/>
              </a:ext>
            </a:extLst>
          </p:cNvPr>
          <p:cNvSpPr/>
          <p:nvPr/>
        </p:nvSpPr>
        <p:spPr>
          <a:xfrm rot="12742017">
            <a:off x="6742149" y="5205034"/>
            <a:ext cx="1652338" cy="210617"/>
          </a:xfrm>
          <a:prstGeom prst="leftRigh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315530B-D757-4B42-8A97-E8F12B27721A}"/>
              </a:ext>
            </a:extLst>
          </p:cNvPr>
          <p:cNvSpPr txBox="1">
            <a:spLocks/>
          </p:cNvSpPr>
          <p:nvPr/>
        </p:nvSpPr>
        <p:spPr>
          <a:xfrm>
            <a:off x="7825491" y="2754656"/>
            <a:ext cx="4366509" cy="203941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Microcontroller:</a:t>
            </a:r>
          </a:p>
          <a:p>
            <a:pPr lvl="1"/>
            <a:r>
              <a:rPr lang="en-CA" dirty="0"/>
              <a:t>Controlled via LCD and push buttons</a:t>
            </a:r>
          </a:p>
          <a:p>
            <a:pPr lvl="1"/>
            <a:r>
              <a:rPr lang="en-CA" dirty="0"/>
              <a:t>Save and recall data from sweeps to memory</a:t>
            </a:r>
          </a:p>
          <a:p>
            <a:pPr lvl="1"/>
            <a:r>
              <a:rPr lang="en-CA" dirty="0"/>
              <a:t>Can be controlled via PC</a:t>
            </a:r>
          </a:p>
          <a:p>
            <a:pPr lvl="1"/>
            <a:r>
              <a:rPr lang="en-CA" dirty="0"/>
              <a:t>Can export data to PC (e.g. for Excel)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D89B789-A623-4989-986A-CEB713653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268" y="5513609"/>
            <a:ext cx="1271380" cy="1271380"/>
          </a:xfrm>
          <a:prstGeom prst="rect">
            <a:avLst/>
          </a:prstGeom>
        </p:spPr>
      </p:pic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5587703F-EA19-4C5B-899E-458E3C639916}"/>
              </a:ext>
            </a:extLst>
          </p:cNvPr>
          <p:cNvSpPr/>
          <p:nvPr/>
        </p:nvSpPr>
        <p:spPr>
          <a:xfrm rot="19622527">
            <a:off x="3189224" y="5526207"/>
            <a:ext cx="1652338" cy="210617"/>
          </a:xfrm>
          <a:prstGeom prst="leftRigh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CAFCFE-00D6-4DFD-B582-2FA399B69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289" y="95580"/>
            <a:ext cx="1797904" cy="100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53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B0643-4340-4939-B8DA-BEAAE0CD9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142" y="146908"/>
            <a:ext cx="9905998" cy="876452"/>
          </a:xfrm>
        </p:spPr>
        <p:txBody>
          <a:bodyPr/>
          <a:lstStyle/>
          <a:p>
            <a:r>
              <a:rPr lang="en-CA" dirty="0"/>
              <a:t>OK....NOW What?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58A48-C266-44FB-99AF-E630517E0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66554"/>
            <a:ext cx="9905999" cy="49603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800" b="1" u="sng" dirty="0"/>
              <a:t>Calibration</a:t>
            </a:r>
            <a:r>
              <a:rPr lang="en-CA" sz="2800" dirty="0"/>
              <a:t>:</a:t>
            </a:r>
          </a:p>
          <a:p>
            <a:r>
              <a:rPr lang="en-CA" dirty="0"/>
              <a:t>The AD8307 output a voltage that we need to convert to dBm so we much teach the SNA about dBm (i.e. feed in known dBm values)</a:t>
            </a:r>
          </a:p>
          <a:p>
            <a:r>
              <a:rPr lang="en-CA" dirty="0"/>
              <a:t>The AD9851 uses a crystal with may be slightly off frequency spec </a:t>
            </a:r>
          </a:p>
          <a:p>
            <a:pPr lvl="1"/>
            <a:r>
              <a:rPr lang="en-CA" dirty="0"/>
              <a:t>i.e. 29.9998 MHz instead of 30 Mhz.  </a:t>
            </a:r>
          </a:p>
          <a:p>
            <a:pPr lvl="1"/>
            <a:r>
              <a:rPr lang="en-CA" dirty="0"/>
              <a:t>Need to apply a correction to compensate for actual crystal frequency.</a:t>
            </a:r>
          </a:p>
          <a:p>
            <a:r>
              <a:rPr lang="en-CA" dirty="0"/>
              <a:t>We don’t measure the signal strength of the AD9851 and cannot do any meaningful comparisons</a:t>
            </a:r>
          </a:p>
          <a:p>
            <a:pPr lvl="1"/>
            <a:r>
              <a:rPr lang="en-CA" dirty="0"/>
              <a:t>We need to understand how the signal strength from the AD9851 varies with frequency</a:t>
            </a:r>
          </a:p>
          <a:p>
            <a:pPr lvl="1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0EA74-6760-4D83-A031-36D032FC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074" y="209215"/>
            <a:ext cx="4523031" cy="162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74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F5098-83A5-4FAE-AE16-DFE2150F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621" y="37212"/>
            <a:ext cx="9905998" cy="1072793"/>
          </a:xfrm>
        </p:spPr>
        <p:txBody>
          <a:bodyPr/>
          <a:lstStyle/>
          <a:p>
            <a:r>
              <a:rPr lang="en-CA" dirty="0"/>
              <a:t>AD8307 Calibration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FC6DA9-BF56-4624-9283-F863C50C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452" y="1950430"/>
            <a:ext cx="2920480" cy="14785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43621D-3719-478C-AAE4-4AC2D6B1D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03" y="1222512"/>
            <a:ext cx="975919" cy="1812511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5A0872A3-267F-452A-8A93-C2F7700185E9}"/>
              </a:ext>
            </a:extLst>
          </p:cNvPr>
          <p:cNvSpPr/>
          <p:nvPr/>
        </p:nvSpPr>
        <p:spPr>
          <a:xfrm rot="20652020" flipH="1">
            <a:off x="4691805" y="1686458"/>
            <a:ext cx="1691726" cy="216084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0F5A81-8702-4D74-92A0-F1F49D045CBD}"/>
              </a:ext>
            </a:extLst>
          </p:cNvPr>
          <p:cNvSpPr txBox="1"/>
          <p:nvPr/>
        </p:nvSpPr>
        <p:spPr>
          <a:xfrm>
            <a:off x="7527487" y="1280697"/>
            <a:ext cx="4551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Train the SNA to understand the AD8307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Feed in two signal levels for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SNA compares the AD8307 output voltage to the signal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Formulates how to convert voltage to signal level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209362E-1320-45D1-8163-4FFBDA42B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555" y="3986836"/>
            <a:ext cx="3157489" cy="1454954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11004699-FC76-4142-9E9F-C22561D711F2}"/>
              </a:ext>
            </a:extLst>
          </p:cNvPr>
          <p:cNvSpPr/>
          <p:nvPr/>
        </p:nvSpPr>
        <p:spPr>
          <a:xfrm>
            <a:off x="5524500" y="4394965"/>
            <a:ext cx="1143000" cy="668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3ADE11-BFD1-4B17-8E1A-775E7AB17CEF}"/>
              </a:ext>
            </a:extLst>
          </p:cNvPr>
          <p:cNvSpPr/>
          <p:nvPr/>
        </p:nvSpPr>
        <p:spPr>
          <a:xfrm>
            <a:off x="6727135" y="4303920"/>
            <a:ext cx="42754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Slope = 42.51,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Intercept = -94.43</a:t>
            </a:r>
          </a:p>
        </p:txBody>
      </p:sp>
    </p:spTree>
    <p:extLst>
      <p:ext uri="{BB962C8B-B14F-4D97-AF65-F5344CB8AC3E}">
        <p14:creationId xmlns:p14="http://schemas.microsoft.com/office/powerpoint/2010/main" val="1697824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D99E0-D10D-4EAA-9A93-9993AD0C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2" y="9169"/>
            <a:ext cx="9905998" cy="1104830"/>
          </a:xfrm>
        </p:spPr>
        <p:txBody>
          <a:bodyPr/>
          <a:lstStyle/>
          <a:p>
            <a:r>
              <a:rPr lang="en-CA" dirty="0"/>
              <a:t>AD9851 Frequency accuracy calibration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DA4F1-5F36-437C-B5ED-6EA5A61DB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466" y="2488580"/>
            <a:ext cx="1104830" cy="1104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00998D-439D-4D54-9485-A080C463E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471" y="4504786"/>
            <a:ext cx="2920480" cy="14785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815FF59-6A14-4764-8504-864645202101}"/>
              </a:ext>
            </a:extLst>
          </p:cNvPr>
          <p:cNvSpPr/>
          <p:nvPr/>
        </p:nvSpPr>
        <p:spPr>
          <a:xfrm rot="4206461" flipH="1">
            <a:off x="1987034" y="3931341"/>
            <a:ext cx="870514" cy="244966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3E7977-539F-4559-9F71-2817414B0663}"/>
              </a:ext>
            </a:extLst>
          </p:cNvPr>
          <p:cNvSpPr txBox="1"/>
          <p:nvPr/>
        </p:nvSpPr>
        <p:spPr>
          <a:xfrm>
            <a:off x="2685564" y="2097787"/>
            <a:ext cx="7335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Train the SNA to compensate for actual AD9851 Module crystal frequency.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Read the frequency from the SNA with a frequency counter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Change compensation factor until desired frequency is present</a:t>
            </a:r>
          </a:p>
        </p:txBody>
      </p:sp>
    </p:spTree>
    <p:extLst>
      <p:ext uri="{BB962C8B-B14F-4D97-AF65-F5344CB8AC3E}">
        <p14:creationId xmlns:p14="http://schemas.microsoft.com/office/powerpoint/2010/main" val="1964189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4B87-5A2E-4F86-861A-950D127B6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805" y="86370"/>
            <a:ext cx="9905998" cy="1439966"/>
          </a:xfrm>
        </p:spPr>
        <p:txBody>
          <a:bodyPr/>
          <a:lstStyle/>
          <a:p>
            <a:pPr algn="ctr"/>
            <a:r>
              <a:rPr lang="en-CA" dirty="0"/>
              <a:t>SWEEP CALIBRATION: </a:t>
            </a:r>
            <a:br>
              <a:rPr lang="en-CA" dirty="0"/>
            </a:br>
            <a:r>
              <a:rPr lang="en-CA" dirty="0"/>
              <a:t>Characterize output from Ad9851 module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6D29A-65CB-4BC2-A52E-6DE678471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63" y="3023855"/>
            <a:ext cx="2920480" cy="14785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EE37A68-22BB-420B-88E3-E99A7C0BD317}"/>
              </a:ext>
            </a:extLst>
          </p:cNvPr>
          <p:cNvSpPr/>
          <p:nvPr/>
        </p:nvSpPr>
        <p:spPr>
          <a:xfrm rot="168816">
            <a:off x="1154355" y="1766714"/>
            <a:ext cx="2107096" cy="1282241"/>
          </a:xfrm>
          <a:custGeom>
            <a:avLst/>
            <a:gdLst>
              <a:gd name="connsiteX0" fmla="*/ 0 w 2107096"/>
              <a:gd name="connsiteY0" fmla="*/ 1282241 h 1282241"/>
              <a:gd name="connsiteX1" fmla="*/ 1162878 w 2107096"/>
              <a:gd name="connsiteY1" fmla="*/ 94 h 1282241"/>
              <a:gd name="connsiteX2" fmla="*/ 2107096 w 2107096"/>
              <a:gd name="connsiteY2" fmla="*/ 1212667 h 128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7096" h="1282241">
                <a:moveTo>
                  <a:pt x="0" y="1282241"/>
                </a:moveTo>
                <a:cubicBezTo>
                  <a:pt x="405847" y="646965"/>
                  <a:pt x="811695" y="11690"/>
                  <a:pt x="1162878" y="94"/>
                </a:cubicBezTo>
                <a:cubicBezTo>
                  <a:pt x="1514061" y="-11502"/>
                  <a:pt x="1944757" y="1043702"/>
                  <a:pt x="2107096" y="1212667"/>
                </a:cubicBezTo>
              </a:path>
            </a:pathLst>
          </a:custGeom>
          <a:noFill/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769C9-9DFC-42FB-B1DA-208756EE20FC}"/>
              </a:ext>
            </a:extLst>
          </p:cNvPr>
          <p:cNvSpPr txBox="1"/>
          <p:nvPr/>
        </p:nvSpPr>
        <p:spPr>
          <a:xfrm>
            <a:off x="4156556" y="1674674"/>
            <a:ext cx="6130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Train the SNA to understand how the AD9851 output varies with frequency.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Connect the AD9851 module directly to AD8307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Change the frequency across entire supported frequencies (1 to 33 MHz)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Store the values in memory for lookup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A0C8335-E451-4AAB-9B9E-0D629FC75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431097"/>
              </p:ext>
            </p:extLst>
          </p:nvPr>
        </p:nvGraphicFramePr>
        <p:xfrm>
          <a:off x="4429228" y="3945835"/>
          <a:ext cx="2792550" cy="22262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2346">
                  <a:extLst>
                    <a:ext uri="{9D8B030D-6E8A-4147-A177-3AD203B41FA5}">
                      <a16:colId xmlns:a16="http://schemas.microsoft.com/office/drawing/2014/main" val="1218584555"/>
                    </a:ext>
                  </a:extLst>
                </a:gridCol>
                <a:gridCol w="1147858">
                  <a:extLst>
                    <a:ext uri="{9D8B030D-6E8A-4147-A177-3AD203B41FA5}">
                      <a16:colId xmlns:a16="http://schemas.microsoft.com/office/drawing/2014/main" val="3182371993"/>
                    </a:ext>
                  </a:extLst>
                </a:gridCol>
                <a:gridCol w="822346">
                  <a:extLst>
                    <a:ext uri="{9D8B030D-6E8A-4147-A177-3AD203B41FA5}">
                      <a16:colId xmlns:a16="http://schemas.microsoft.com/office/drawing/2014/main" val="1204773907"/>
                    </a:ext>
                  </a:extLst>
                </a:gridCol>
              </a:tblGrid>
              <a:tr h="180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Frequency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Signal Voltage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dBm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647843"/>
                  </a:ext>
                </a:extLst>
              </a:tr>
              <a:tr h="227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1000 KHz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-9.0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35456"/>
                  </a:ext>
                </a:extLst>
              </a:tr>
              <a:tr h="227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1070 KHz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-9.0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646934"/>
                  </a:ext>
                </a:extLst>
              </a:tr>
              <a:tr h="227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1140 KHz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-9.1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610633"/>
                  </a:ext>
                </a:extLst>
              </a:tr>
              <a:tr h="227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1210 KHz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-9.1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021987"/>
                  </a:ext>
                </a:extLst>
              </a:tr>
              <a:tr h="227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1280 KHz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-9.2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7007"/>
                  </a:ext>
                </a:extLst>
              </a:tr>
              <a:tr h="227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1350 KHz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-9.2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111239"/>
                  </a:ext>
                </a:extLst>
              </a:tr>
              <a:tr h="227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1420 KHz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-9.2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50004"/>
                  </a:ext>
                </a:extLst>
              </a:tr>
              <a:tr h="227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1490 KHz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-9.2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74750"/>
                  </a:ext>
                </a:extLst>
              </a:tr>
              <a:tr h="227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1560 KHz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-9.2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10336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2BA166-3E49-493B-9AAE-AFFF9A83B5F1}"/>
              </a:ext>
            </a:extLst>
          </p:cNvPr>
          <p:cNvSpPr txBox="1"/>
          <p:nvPr/>
        </p:nvSpPr>
        <p:spPr>
          <a:xfrm>
            <a:off x="7379737" y="4611681"/>
            <a:ext cx="2907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Create a lookup table from</a:t>
            </a:r>
          </a:p>
          <a:p>
            <a:r>
              <a:rPr lang="en-CA" dirty="0"/>
              <a:t>1 MHz to 33 MHz and store it in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05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606BA-0844-4F9B-9E6E-B10EBE6FD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498" y="121920"/>
            <a:ext cx="9905998" cy="904014"/>
          </a:xfrm>
        </p:spPr>
        <p:txBody>
          <a:bodyPr/>
          <a:lstStyle/>
          <a:p>
            <a:r>
              <a:rPr lang="en-CA" dirty="0"/>
              <a:t>Danger will Robinson...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DC4CC-AB1A-4762-A68D-C6354AEC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852" y="121920"/>
            <a:ext cx="1510942" cy="1131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AE542A-5615-4743-91A1-26900A8E1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541" y="2174105"/>
            <a:ext cx="3293063" cy="3868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D232FB-7EB3-4087-ACAD-D4E764302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611" y="2166624"/>
            <a:ext cx="3011669" cy="382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75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ADCD-75D1-42E7-9B63-49FAEC4C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8377"/>
            <a:ext cx="9905998" cy="714171"/>
          </a:xfrm>
        </p:spPr>
        <p:txBody>
          <a:bodyPr/>
          <a:lstStyle/>
          <a:p>
            <a:r>
              <a:rPr lang="en-CA" dirty="0"/>
              <a:t>sweep resolution and The LCD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D6206D-9507-4393-9C19-970BE0589C9B}"/>
              </a:ext>
            </a:extLst>
          </p:cNvPr>
          <p:cNvSpPr/>
          <p:nvPr/>
        </p:nvSpPr>
        <p:spPr>
          <a:xfrm>
            <a:off x="5126476" y="1215957"/>
            <a:ext cx="4844374" cy="522375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77E657-DFEA-4B3D-B2E7-B6EB2097223F}"/>
              </a:ext>
            </a:extLst>
          </p:cNvPr>
          <p:cNvSpPr/>
          <p:nvPr/>
        </p:nvSpPr>
        <p:spPr>
          <a:xfrm>
            <a:off x="5126476" y="1215957"/>
            <a:ext cx="4844374" cy="27237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B49D74-B247-4CCE-B3E4-B8DD76271465}"/>
              </a:ext>
            </a:extLst>
          </p:cNvPr>
          <p:cNvSpPr/>
          <p:nvPr/>
        </p:nvSpPr>
        <p:spPr>
          <a:xfrm>
            <a:off x="5126476" y="1488331"/>
            <a:ext cx="4844374" cy="36478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................................................................................................................................................................................................................................................................................. .................................................................................................................................................................................................................................................................................</a:t>
            </a:r>
            <a:endParaRPr lang="en-US" dirty="0"/>
          </a:p>
          <a:p>
            <a:pPr algn="ctr"/>
            <a:r>
              <a:rPr lang="en-CA" dirty="0"/>
              <a:t>.................................................................................................................................................................................................................................................................................</a:t>
            </a:r>
            <a:endParaRPr lang="en-US" dirty="0"/>
          </a:p>
          <a:p>
            <a:pPr algn="ctr"/>
            <a:r>
              <a:rPr lang="en-CA" dirty="0"/>
              <a:t>.................................................................................................................................................................................................................................................................................</a:t>
            </a:r>
            <a:endParaRPr lang="en-US" dirty="0"/>
          </a:p>
          <a:p>
            <a:pPr algn="ctr"/>
            <a:r>
              <a:rPr lang="en-CA" dirty="0"/>
              <a:t>...........................................................................................</a:t>
            </a:r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903805-732D-403C-B571-1DE5D58ABEA2}"/>
              </a:ext>
            </a:extLst>
          </p:cNvPr>
          <p:cNvCxnSpPr>
            <a:cxnSpLocks/>
          </p:cNvCxnSpPr>
          <p:nvPr/>
        </p:nvCxnSpPr>
        <p:spPr>
          <a:xfrm>
            <a:off x="9970850" y="1372078"/>
            <a:ext cx="564204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7393612-6EC5-431F-ADAA-E816A45FD905}"/>
              </a:ext>
            </a:extLst>
          </p:cNvPr>
          <p:cNvSpPr txBox="1"/>
          <p:nvPr/>
        </p:nvSpPr>
        <p:spPr>
          <a:xfrm>
            <a:off x="10535054" y="1138614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Banner</a:t>
            </a:r>
            <a:endParaRPr lang="en-US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46A594D-617C-4665-8490-874FEC8BFF53}"/>
              </a:ext>
            </a:extLst>
          </p:cNvPr>
          <p:cNvSpPr/>
          <p:nvPr/>
        </p:nvSpPr>
        <p:spPr>
          <a:xfrm>
            <a:off x="9970850" y="1575880"/>
            <a:ext cx="787941" cy="3560324"/>
          </a:xfrm>
          <a:prstGeom prst="rightBrace">
            <a:avLst>
              <a:gd name="adj1" fmla="val 34226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EA9DA-7530-4D38-80EA-BCB21DF84434}"/>
              </a:ext>
            </a:extLst>
          </p:cNvPr>
          <p:cNvSpPr txBox="1"/>
          <p:nvPr/>
        </p:nvSpPr>
        <p:spPr>
          <a:xfrm>
            <a:off x="10772455" y="3032876"/>
            <a:ext cx="1196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Plot and Menu Area</a:t>
            </a:r>
            <a:endParaRPr lang="en-US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D04FA0DC-0A52-490B-8A55-57EBCD7A6A1C}"/>
              </a:ext>
            </a:extLst>
          </p:cNvPr>
          <p:cNvSpPr/>
          <p:nvPr/>
        </p:nvSpPr>
        <p:spPr>
          <a:xfrm>
            <a:off x="9970850" y="5136204"/>
            <a:ext cx="787941" cy="1303506"/>
          </a:xfrm>
          <a:prstGeom prst="rightBrace">
            <a:avLst>
              <a:gd name="adj1" fmla="val 10595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843E4-BFBB-4EA5-A4F7-BFBCE1A3A650}"/>
              </a:ext>
            </a:extLst>
          </p:cNvPr>
          <p:cNvSpPr txBox="1"/>
          <p:nvPr/>
        </p:nvSpPr>
        <p:spPr>
          <a:xfrm>
            <a:off x="10758790" y="5603130"/>
            <a:ext cx="1210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and Messages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FE8FB5-3216-49A5-9121-71F705965CB7}"/>
              </a:ext>
            </a:extLst>
          </p:cNvPr>
          <p:cNvSpPr/>
          <p:nvPr/>
        </p:nvSpPr>
        <p:spPr>
          <a:xfrm>
            <a:off x="5126476" y="6235429"/>
            <a:ext cx="4844374" cy="204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A2F1B8-912D-45D7-9B2E-3C53FCAAB041}"/>
              </a:ext>
            </a:extLst>
          </p:cNvPr>
          <p:cNvCxnSpPr>
            <a:cxnSpLocks/>
          </p:cNvCxnSpPr>
          <p:nvPr/>
        </p:nvCxnSpPr>
        <p:spPr>
          <a:xfrm flipV="1">
            <a:off x="4674041" y="2493580"/>
            <a:ext cx="2843918" cy="10785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10D1B5-B8EC-4349-850D-7D1412D6BDC2}"/>
              </a:ext>
            </a:extLst>
          </p:cNvPr>
          <p:cNvSpPr txBox="1"/>
          <p:nvPr/>
        </p:nvSpPr>
        <p:spPr>
          <a:xfrm>
            <a:off x="353041" y="1698752"/>
            <a:ext cx="43454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There is a plot area were the sweeps are displayed.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The area is a fixed vertical and horizontal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The LCD is made up of dots called pixels. Each pixel can be on, off and a colour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The LCD we use has 480 horizontal dots and 320 vertical does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The plot area has 478 horizontal dots and 220 vertical dots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i="1" dirty="0">
                <a:solidFill>
                  <a:schemeClr val="tx2">
                    <a:lumMod val="75000"/>
                  </a:schemeClr>
                </a:solidFill>
              </a:rPr>
              <a:t>To make plotting easy, we only take 478 readings – one for each dot</a:t>
            </a:r>
            <a:r>
              <a:rPr lang="en-CA" b="1" dirty="0"/>
              <a:t>.</a:t>
            </a:r>
          </a:p>
          <a:p>
            <a:endParaRPr lang="en-CA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D18156-9CB1-4BC1-B880-40628929D9B3}"/>
              </a:ext>
            </a:extLst>
          </p:cNvPr>
          <p:cNvSpPr/>
          <p:nvPr/>
        </p:nvSpPr>
        <p:spPr>
          <a:xfrm>
            <a:off x="5862757" y="1856425"/>
            <a:ext cx="3512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b="1" dirty="0">
                <a:solidFill>
                  <a:schemeClr val="bg1"/>
                </a:solidFill>
              </a:rPr>
              <a:t>Plot Area: 478 horizontal dots and 220 vertical dots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223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6DE71-A94B-4401-90A9-5453EFB4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333" y="252548"/>
            <a:ext cx="9905998" cy="590505"/>
          </a:xfrm>
        </p:spPr>
        <p:txBody>
          <a:bodyPr/>
          <a:lstStyle/>
          <a:p>
            <a:r>
              <a:rPr lang="en-CA" dirty="0"/>
              <a:t>data acquisition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17947-430D-4CBF-89C3-F40BA9CD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674" y="2689715"/>
            <a:ext cx="2920480" cy="14785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E3595C46-9506-4616-9581-E8174B28CFE3}"/>
              </a:ext>
            </a:extLst>
          </p:cNvPr>
          <p:cNvSpPr/>
          <p:nvPr/>
        </p:nvSpPr>
        <p:spPr>
          <a:xfrm>
            <a:off x="2043464" y="1697893"/>
            <a:ext cx="1188275" cy="590505"/>
          </a:xfrm>
          <a:prstGeom prst="hexagon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DUT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FA0E66-5001-44AC-9265-81A4A9F2D3D9}"/>
              </a:ext>
            </a:extLst>
          </p:cNvPr>
          <p:cNvGrpSpPr/>
          <p:nvPr/>
        </p:nvGrpSpPr>
        <p:grpSpPr>
          <a:xfrm>
            <a:off x="1522554" y="1950046"/>
            <a:ext cx="483021" cy="739669"/>
            <a:chOff x="1522554" y="1950046"/>
            <a:chExt cx="483021" cy="73966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31C5D8-2427-4C7C-BA80-042FA442CF75}"/>
                </a:ext>
              </a:extLst>
            </p:cNvPr>
            <p:cNvCxnSpPr>
              <a:cxnSpLocks/>
            </p:cNvCxnSpPr>
            <p:nvPr/>
          </p:nvCxnSpPr>
          <p:spPr>
            <a:xfrm>
              <a:off x="1560443" y="1950046"/>
              <a:ext cx="0" cy="739669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C8B2006-1545-444F-B532-9EAB7B80A838}"/>
                </a:ext>
              </a:extLst>
            </p:cNvPr>
            <p:cNvCxnSpPr>
              <a:cxnSpLocks/>
            </p:cNvCxnSpPr>
            <p:nvPr/>
          </p:nvCxnSpPr>
          <p:spPr>
            <a:xfrm>
              <a:off x="1522554" y="1985566"/>
              <a:ext cx="483021" cy="1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410A97-D2DE-46AE-83A5-E878118EAAD6}"/>
              </a:ext>
            </a:extLst>
          </p:cNvPr>
          <p:cNvGrpSpPr/>
          <p:nvPr/>
        </p:nvGrpSpPr>
        <p:grpSpPr>
          <a:xfrm>
            <a:off x="3246623" y="1950046"/>
            <a:ext cx="504438" cy="739669"/>
            <a:chOff x="3246623" y="1950046"/>
            <a:chExt cx="504438" cy="73966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F455BF0-F216-4003-A13D-D889B07379CB}"/>
                </a:ext>
              </a:extLst>
            </p:cNvPr>
            <p:cNvCxnSpPr>
              <a:cxnSpLocks/>
            </p:cNvCxnSpPr>
            <p:nvPr/>
          </p:nvCxnSpPr>
          <p:spPr>
            <a:xfrm>
              <a:off x="3714759" y="1950046"/>
              <a:ext cx="0" cy="739669"/>
            </a:xfrm>
            <a:prstGeom prst="line">
              <a:avLst/>
            </a:prstGeom>
            <a:ln w="7620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A70B1D-82CF-4E0E-8A21-A6DD256D3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6623" y="1985566"/>
              <a:ext cx="504438" cy="0"/>
            </a:xfrm>
            <a:prstGeom prst="line">
              <a:avLst/>
            </a:prstGeom>
            <a:ln w="762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E9DC325-950E-4EE7-BF2C-1B3562B89A68}"/>
              </a:ext>
            </a:extLst>
          </p:cNvPr>
          <p:cNvSpPr txBox="1">
            <a:spLocks/>
          </p:cNvSpPr>
          <p:nvPr/>
        </p:nvSpPr>
        <p:spPr>
          <a:xfrm>
            <a:off x="5869075" y="225438"/>
            <a:ext cx="5473614" cy="34492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Microcontroller:</a:t>
            </a:r>
          </a:p>
          <a:p>
            <a:pPr lvl="1"/>
            <a:r>
              <a:rPr lang="en-CA" dirty="0"/>
              <a:t>User specifies start and end frequency</a:t>
            </a:r>
          </a:p>
          <a:p>
            <a:pPr lvl="1"/>
            <a:r>
              <a:rPr lang="en-CA" dirty="0"/>
              <a:t>Calculates frequency increment based on max 478 frequencies</a:t>
            </a:r>
          </a:p>
          <a:p>
            <a:pPr lvl="2"/>
            <a:r>
              <a:rPr lang="en-CA" dirty="0"/>
              <a:t>E.g. From 1 MHz to 2 MHz, </a:t>
            </a:r>
          </a:p>
          <a:p>
            <a:pPr lvl="2"/>
            <a:r>
              <a:rPr lang="en-CA" dirty="0"/>
              <a:t>increment is 1MHz/478=2092 Hz</a:t>
            </a:r>
          </a:p>
          <a:p>
            <a:pPr lvl="2"/>
            <a:r>
              <a:rPr lang="en-CA" dirty="0"/>
              <a:t>SNA calls this the resolution</a:t>
            </a:r>
          </a:p>
          <a:p>
            <a:pPr lvl="1"/>
            <a:r>
              <a:rPr lang="en-CA" dirty="0"/>
              <a:t>Changes frequency by the resolution and read the output voltage from the AD8307.  </a:t>
            </a:r>
          </a:p>
          <a:p>
            <a:pPr lvl="1"/>
            <a:r>
              <a:rPr lang="en-CA" dirty="0"/>
              <a:t>The ADC values is store in memory and converted to dBm using AD8307 Calibration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4032872-6D15-43E4-87A1-DCE9EC5EF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892016"/>
              </p:ext>
            </p:extLst>
          </p:nvPr>
        </p:nvGraphicFramePr>
        <p:xfrm>
          <a:off x="4711382" y="3793787"/>
          <a:ext cx="3985146" cy="26264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3933">
                  <a:extLst>
                    <a:ext uri="{9D8B030D-6E8A-4147-A177-3AD203B41FA5}">
                      <a16:colId xmlns:a16="http://schemas.microsoft.com/office/drawing/2014/main" val="4128434406"/>
                    </a:ext>
                  </a:extLst>
                </a:gridCol>
                <a:gridCol w="992083">
                  <a:extLst>
                    <a:ext uri="{9D8B030D-6E8A-4147-A177-3AD203B41FA5}">
                      <a16:colId xmlns:a16="http://schemas.microsoft.com/office/drawing/2014/main" val="2230325672"/>
                    </a:ext>
                  </a:extLst>
                </a:gridCol>
                <a:gridCol w="1143417">
                  <a:extLst>
                    <a:ext uri="{9D8B030D-6E8A-4147-A177-3AD203B41FA5}">
                      <a16:colId xmlns:a16="http://schemas.microsoft.com/office/drawing/2014/main" val="3382713271"/>
                    </a:ext>
                  </a:extLst>
                </a:gridCol>
                <a:gridCol w="1025713">
                  <a:extLst>
                    <a:ext uri="{9D8B030D-6E8A-4147-A177-3AD203B41FA5}">
                      <a16:colId xmlns:a16="http://schemas.microsoft.com/office/drawing/2014/main" val="3109856669"/>
                    </a:ext>
                  </a:extLst>
                </a:gridCol>
              </a:tblGrid>
              <a:tr h="2751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Frequency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ADC 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8307 Voltage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Signal dBm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870948"/>
                  </a:ext>
                </a:extLst>
              </a:tr>
              <a:tr h="29391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1000000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205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1.0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-51.9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155978"/>
                  </a:ext>
                </a:extLst>
              </a:tr>
              <a:tr h="29391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1002092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225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1.1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-47.7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606217"/>
                  </a:ext>
                </a:extLst>
              </a:tr>
              <a:tr h="29391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1004184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307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1.5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-30.7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534088"/>
                  </a:ext>
                </a:extLst>
              </a:tr>
              <a:tr h="29391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1006276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410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2.0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-9.4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831018"/>
                  </a:ext>
                </a:extLst>
              </a:tr>
              <a:tr h="29391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1008368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410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2.0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-9.4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960707"/>
                  </a:ext>
                </a:extLst>
              </a:tr>
              <a:tr h="29391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1010460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369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1.8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-17.9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950340"/>
                  </a:ext>
                </a:extLst>
              </a:tr>
              <a:tr h="29391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1012552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307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1.5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-30.7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78371"/>
                  </a:ext>
                </a:extLst>
              </a:tr>
              <a:tr h="29391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1014644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184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>
                          <a:effectLst/>
                        </a:rPr>
                        <a:t>0.9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-56.2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574170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6A561BA1-D01E-4CB4-ACB9-E612FB2CA73A}"/>
              </a:ext>
            </a:extLst>
          </p:cNvPr>
          <p:cNvSpPr/>
          <p:nvPr/>
        </p:nvSpPr>
        <p:spPr>
          <a:xfrm>
            <a:off x="8774349" y="4965354"/>
            <a:ext cx="2200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Table has 478 Values</a:t>
            </a:r>
          </a:p>
        </p:txBody>
      </p:sp>
    </p:spTree>
    <p:extLst>
      <p:ext uri="{BB962C8B-B14F-4D97-AF65-F5344CB8AC3E}">
        <p14:creationId xmlns:p14="http://schemas.microsoft.com/office/powerpoint/2010/main" val="117166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1074-913A-4843-BB49-3F297CEB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082" y="117158"/>
            <a:ext cx="10223272" cy="930139"/>
          </a:xfrm>
        </p:spPr>
        <p:txBody>
          <a:bodyPr>
            <a:normAutofit/>
          </a:bodyPr>
          <a:lstStyle/>
          <a:p>
            <a:r>
              <a:rPr lang="en-CA" dirty="0"/>
              <a:t>a few closing thoughts...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00EE1-273B-49EE-986F-AF9DBE176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406" y="117158"/>
            <a:ext cx="1274716" cy="1274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80CF48-C3E7-48C7-A001-6FD43AFC5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308" y="2089513"/>
            <a:ext cx="3033807" cy="300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AEBD59-37BC-4100-B096-3B7F9F021748}"/>
              </a:ext>
            </a:extLst>
          </p:cNvPr>
          <p:cNvSpPr txBox="1"/>
          <p:nvPr/>
        </p:nvSpPr>
        <p:spPr>
          <a:xfrm>
            <a:off x="1717354" y="4650378"/>
            <a:ext cx="2887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Shred the furniture or his favorite shirt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E6A785-7770-4A83-A4EC-C8D3877BD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410" y="2089513"/>
            <a:ext cx="3033807" cy="3009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45E68F-3BF3-49C7-9EA8-E023B4DEECBE}"/>
              </a:ext>
            </a:extLst>
          </p:cNvPr>
          <p:cNvSpPr txBox="1"/>
          <p:nvPr/>
        </p:nvSpPr>
        <p:spPr>
          <a:xfrm>
            <a:off x="6479772" y="4650377"/>
            <a:ext cx="2127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The SNR is low...use a LNA?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C579A-7C64-4416-8705-C251F9DE4BC6}"/>
              </a:ext>
            </a:extLst>
          </p:cNvPr>
          <p:cNvSpPr txBox="1"/>
          <p:nvPr/>
        </p:nvSpPr>
        <p:spPr>
          <a:xfrm>
            <a:off x="2116183" y="5181600"/>
            <a:ext cx="167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 NORMAL CAT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D5834-C342-47C0-A374-CC006D2B01F6}"/>
              </a:ext>
            </a:extLst>
          </p:cNvPr>
          <p:cNvSpPr txBox="1"/>
          <p:nvPr/>
        </p:nvSpPr>
        <p:spPr>
          <a:xfrm>
            <a:off x="6820522" y="5181600"/>
            <a:ext cx="128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DAVE’S CAT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76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388B-6C20-42CF-A45B-C1AD035B0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916" y="-95585"/>
            <a:ext cx="9905998" cy="1478570"/>
          </a:xfrm>
        </p:spPr>
        <p:txBody>
          <a:bodyPr/>
          <a:lstStyle/>
          <a:p>
            <a:r>
              <a:rPr lang="en-CA" dirty="0"/>
              <a:t>how low can you go?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6D9A7-9DAE-429D-B3C0-3CE740C8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14" y="1262743"/>
            <a:ext cx="6227336" cy="38208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7EC561-31F7-4139-B74A-4292E437E976}"/>
              </a:ext>
            </a:extLst>
          </p:cNvPr>
          <p:cNvSpPr txBox="1">
            <a:spLocks/>
          </p:cNvSpPr>
          <p:nvPr/>
        </p:nvSpPr>
        <p:spPr>
          <a:xfrm>
            <a:off x="6886993" y="2153454"/>
            <a:ext cx="4786193" cy="2039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What is the minimum SNR that allows the AD8307 to detect a signal accurately?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230A38-A114-4E51-BDD2-FD6516088800}"/>
              </a:ext>
            </a:extLst>
          </p:cNvPr>
          <p:cNvSpPr/>
          <p:nvPr/>
        </p:nvSpPr>
        <p:spPr>
          <a:xfrm>
            <a:off x="1826912" y="5518581"/>
            <a:ext cx="9254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Datasheet: </a:t>
            </a:r>
            <a:r>
              <a:rPr lang="en-CA" i="1" dirty="0"/>
              <a:t>The AD8307 has very high gain and a bandwidth from dc to over 1 GHz, at which frequency the gain of the main path is still over 60 </a:t>
            </a:r>
            <a:r>
              <a:rPr lang="en-CA" i="1" dirty="0" err="1"/>
              <a:t>dB.</a:t>
            </a:r>
            <a:r>
              <a:rPr lang="en-CA" i="1" dirty="0"/>
              <a:t> Consequently, </a:t>
            </a:r>
            <a:r>
              <a:rPr lang="en-CA" b="1" i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it is susceptible to all signals</a:t>
            </a:r>
            <a:r>
              <a:rPr lang="en-CA" b="1" i="1" u="sng" dirty="0"/>
              <a:t> </a:t>
            </a:r>
            <a:r>
              <a:rPr lang="en-CA" i="1" dirty="0"/>
              <a:t>within this very broad frequency range that find their way to the input terminal</a:t>
            </a:r>
            <a:endParaRPr lang="en-US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ADEE3-5DB6-4320-B9E8-EAB0A4670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43" y="44164"/>
            <a:ext cx="1647923" cy="1218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EDE3A-453D-4E0C-8941-A6F7ED0A4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61" y="5224596"/>
            <a:ext cx="152325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79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22F7-6698-46E6-900F-453682A68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0960"/>
            <a:ext cx="9905998" cy="1034642"/>
          </a:xfrm>
        </p:spPr>
        <p:txBody>
          <a:bodyPr/>
          <a:lstStyle/>
          <a:p>
            <a:r>
              <a:rPr lang="en-CA" dirty="0"/>
              <a:t>calibration errors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E8708-BF30-483E-96E7-48D051BCBC17}"/>
              </a:ext>
            </a:extLst>
          </p:cNvPr>
          <p:cNvSpPr txBox="1"/>
          <p:nvPr/>
        </p:nvSpPr>
        <p:spPr>
          <a:xfrm>
            <a:off x="7567748" y="1555712"/>
            <a:ext cx="42911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00B050"/>
                </a:solidFill>
              </a:rPr>
              <a:t>Green line </a:t>
            </a:r>
            <a:r>
              <a:rPr lang="en-CA" b="1" dirty="0"/>
              <a:t>is the actual calibration line with no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FF0000"/>
                </a:solidFill>
              </a:rPr>
              <a:t>Red Line </a:t>
            </a:r>
            <a:r>
              <a:rPr lang="en-CA" b="1" dirty="0"/>
              <a:t>the Higher Calibration Value is lower by 3 dB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/>
              <a:t>-3 dBm instead of 0 dBm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FFC000"/>
                </a:solidFill>
              </a:rPr>
              <a:t>Orange Line </a:t>
            </a:r>
            <a:r>
              <a:rPr lang="en-CA" b="1" dirty="0"/>
              <a:t>the Lower Calibration Value is lower by 3 dB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/>
              <a:t>-36 dBm instead of -33 dBm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At +10 dBm error is about 3 dBm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At -70 dBm error is about 5 dBm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If both calibration values are off, then the error is worst.</a:t>
            </a:r>
          </a:p>
          <a:p>
            <a:endParaRPr lang="en-CA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42BD1B-8B9C-49F0-BDB9-750232320BE5}"/>
              </a:ext>
            </a:extLst>
          </p:cNvPr>
          <p:cNvGrpSpPr/>
          <p:nvPr/>
        </p:nvGrpSpPr>
        <p:grpSpPr>
          <a:xfrm>
            <a:off x="333103" y="1195866"/>
            <a:ext cx="7234645" cy="5326853"/>
            <a:chOff x="333104" y="1195867"/>
            <a:chExt cx="6857740" cy="50559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E81F6E-7513-4902-9C99-E09463062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104" y="1195867"/>
              <a:ext cx="6857740" cy="5055956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D79BA7F-1280-4390-A743-18542D6069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771" y="2135462"/>
              <a:ext cx="5416732" cy="317676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E7C75CE-2CC0-4E19-B986-04962ADFB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440" y="2211977"/>
              <a:ext cx="5460274" cy="293478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35B3E49-53B4-4C02-9924-426F2BF113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440" y="2135462"/>
              <a:ext cx="5181600" cy="331610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E34A2C-D145-498B-91E9-9D60373B82A7}"/>
                </a:ext>
              </a:extLst>
            </p:cNvPr>
            <p:cNvSpPr/>
            <p:nvPr/>
          </p:nvSpPr>
          <p:spPr>
            <a:xfrm>
              <a:off x="4389120" y="2891246"/>
              <a:ext cx="409303" cy="400594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A5A5C07-FBB9-487D-A684-ADEA9E949E57}"/>
                </a:ext>
              </a:extLst>
            </p:cNvPr>
            <p:cNvSpPr/>
            <p:nvPr/>
          </p:nvSpPr>
          <p:spPr>
            <a:xfrm>
              <a:off x="2973977" y="3723845"/>
              <a:ext cx="409303" cy="400594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FB66182-198F-4480-9D95-B1D865F40397}"/>
              </a:ext>
            </a:extLst>
          </p:cNvPr>
          <p:cNvSpPr txBox="1"/>
          <p:nvPr/>
        </p:nvSpPr>
        <p:spPr>
          <a:xfrm>
            <a:off x="2429230" y="5378892"/>
            <a:ext cx="436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</a:rPr>
              <a:t>Slope and Intercept: Used to calculate dBm at any voltage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4F6FAA-1A69-42D8-A9AE-2CAFED38309F}"/>
              </a:ext>
            </a:extLst>
          </p:cNvPr>
          <p:cNvCxnSpPr/>
          <p:nvPr/>
        </p:nvCxnSpPr>
        <p:spPr>
          <a:xfrm flipH="1" flipV="1">
            <a:off x="1480457" y="5164183"/>
            <a:ext cx="948773" cy="36859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951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965B1-42D9-448E-AD32-E6193176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52548"/>
            <a:ext cx="9905998" cy="677591"/>
          </a:xfrm>
        </p:spPr>
        <p:txBody>
          <a:bodyPr/>
          <a:lstStyle/>
          <a:p>
            <a:r>
              <a:rPr lang="en-CA" dirty="0"/>
              <a:t>scaling</a:t>
            </a:r>
            <a:endParaRPr lang="en-US" dirty="0"/>
          </a:p>
        </p:txBody>
      </p:sp>
      <p:pic>
        <p:nvPicPr>
          <p:cNvPr id="1026" name="Picture 3" descr="image001">
            <a:extLst>
              <a:ext uri="{FF2B5EF4-FFF2-40B4-BE49-F238E27FC236}">
                <a16:creationId xmlns:a16="http://schemas.microsoft.com/office/drawing/2014/main" id="{6BB4505C-A27B-49EC-AA6C-8024C3654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3" y="1460681"/>
            <a:ext cx="5257800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Chart 2" descr="image002">
            <a:extLst>
              <a:ext uri="{FF2B5EF4-FFF2-40B4-BE49-F238E27FC236}">
                <a16:creationId xmlns:a16="http://schemas.microsoft.com/office/drawing/2014/main" id="{ED458FBC-B449-4FF2-BD77-BFED4EF0E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643" y="1460680"/>
            <a:ext cx="5106458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1E6C09-B139-444E-B673-72CB0D3F8881}"/>
              </a:ext>
            </a:extLst>
          </p:cNvPr>
          <p:cNvSpPr txBox="1">
            <a:spLocks/>
          </p:cNvSpPr>
          <p:nvPr/>
        </p:nvSpPr>
        <p:spPr>
          <a:xfrm>
            <a:off x="1802171" y="4880844"/>
            <a:ext cx="9587929" cy="1868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No Scaling performed horizontally.  Each of the 478 data point plotted</a:t>
            </a:r>
          </a:p>
          <a:p>
            <a:r>
              <a:rPr lang="en-CA" dirty="0"/>
              <a:t>Vertical plot scaled to get maximum view. </a:t>
            </a:r>
          </a:p>
          <a:p>
            <a:r>
              <a:rPr lang="en-CA" dirty="0"/>
              <a:t>Vertical scaling magnifies any noise/jaggedness</a:t>
            </a:r>
          </a:p>
        </p:txBody>
      </p:sp>
    </p:spTree>
    <p:extLst>
      <p:ext uri="{BB962C8B-B14F-4D97-AF65-F5344CB8AC3E}">
        <p14:creationId xmlns:p14="http://schemas.microsoft.com/office/powerpoint/2010/main" val="1660653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2BD8-1572-48D7-B26F-6231AFA92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52758"/>
            <a:ext cx="5720942" cy="644225"/>
          </a:xfrm>
        </p:spPr>
        <p:txBody>
          <a:bodyPr/>
          <a:lstStyle/>
          <a:p>
            <a:r>
              <a:rPr lang="en-CA" dirty="0"/>
              <a:t>Crystal and 3db sweeps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CA1C6-C377-4E91-B39D-E69CB8803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27" y="1059451"/>
            <a:ext cx="2108375" cy="1579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620A4-F703-4A13-9E3D-2372CE7C5881}"/>
              </a:ext>
            </a:extLst>
          </p:cNvPr>
          <p:cNvSpPr txBox="1"/>
          <p:nvPr/>
        </p:nvSpPr>
        <p:spPr>
          <a:xfrm>
            <a:off x="3518263" y="998491"/>
            <a:ext cx="40669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The 3dB sweep is used to calculate crystal motional parameter using the crystal test fixture.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It calculates the peak (i.e. largest dB) and then looks for -3dB points to calculate the -3dB bandwidth.</a:t>
            </a:r>
          </a:p>
          <a:p>
            <a:endParaRPr lang="en-CA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E711F-E682-4FF9-8CF8-03754E61C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973" y="2783594"/>
            <a:ext cx="2113054" cy="2252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5CA72A-C153-4492-A495-EFA8F765A9CC}"/>
              </a:ext>
            </a:extLst>
          </p:cNvPr>
          <p:cNvSpPr txBox="1"/>
          <p:nvPr/>
        </p:nvSpPr>
        <p:spPr>
          <a:xfrm>
            <a:off x="7811914" y="3171177"/>
            <a:ext cx="4066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If there is any ripple in the crystal bandpass, the 3dB sweep will generate erroneous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The curve must be “well behaved”</a:t>
            </a:r>
          </a:p>
          <a:p>
            <a:endParaRPr lang="en-CA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49C2B0-9C83-484A-9862-9D0AE4731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576" y="5216127"/>
            <a:ext cx="2089826" cy="1390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656DA1-C3C8-416E-88A7-AA246DEFDEA5}"/>
              </a:ext>
            </a:extLst>
          </p:cNvPr>
          <p:cNvSpPr txBox="1"/>
          <p:nvPr/>
        </p:nvSpPr>
        <p:spPr>
          <a:xfrm>
            <a:off x="3552521" y="5404913"/>
            <a:ext cx="406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If the curve is flat this is 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Probably do to response of crystal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i.e. sweep resolution is too small</a:t>
            </a:r>
          </a:p>
          <a:p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575701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EC9F8CD-5089-4A4E-ACDA-A2BAA9004186}"/>
              </a:ext>
            </a:extLst>
          </p:cNvPr>
          <p:cNvSpPr/>
          <p:nvPr/>
        </p:nvSpPr>
        <p:spPr>
          <a:xfrm>
            <a:off x="1403160" y="1083365"/>
            <a:ext cx="7112346" cy="1091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62BD8-1572-48D7-B26F-6231AFA92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28" y="251189"/>
            <a:ext cx="10040395" cy="644225"/>
          </a:xfrm>
        </p:spPr>
        <p:txBody>
          <a:bodyPr>
            <a:normAutofit/>
          </a:bodyPr>
          <a:lstStyle/>
          <a:p>
            <a:r>
              <a:rPr lang="en-CA" dirty="0"/>
              <a:t>crystal calibration: the “Peter” perturbation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20B953-B5CA-4183-80CB-F74C377393EC}"/>
              </a:ext>
            </a:extLst>
          </p:cNvPr>
          <p:cNvSpPr/>
          <p:nvPr/>
        </p:nvSpPr>
        <p:spPr>
          <a:xfrm>
            <a:off x="1555271" y="1207936"/>
            <a:ext cx="783771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50R PAD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10245-0B8B-4DBC-833A-6C5575ADDB01}"/>
              </a:ext>
            </a:extLst>
          </p:cNvPr>
          <p:cNvSpPr/>
          <p:nvPr/>
        </p:nvSpPr>
        <p:spPr>
          <a:xfrm>
            <a:off x="2839785" y="1203582"/>
            <a:ext cx="1310640" cy="792480"/>
          </a:xfrm>
          <a:prstGeom prst="rect">
            <a:avLst/>
          </a:prstGeom>
          <a:pattFill prst="dkUpDiag">
            <a:fgClr>
              <a:srgbClr val="FFFF00"/>
            </a:fgClr>
            <a:bgClr>
              <a:schemeClr val="accent3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2:1 Transformer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DC40AC-8F78-4210-9A20-941CCCF27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95" y="3351834"/>
            <a:ext cx="5944115" cy="25361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DE3B6D-2114-4E90-B723-2B7C833A2738}"/>
              </a:ext>
            </a:extLst>
          </p:cNvPr>
          <p:cNvSpPr/>
          <p:nvPr/>
        </p:nvSpPr>
        <p:spPr>
          <a:xfrm>
            <a:off x="7601397" y="1177080"/>
            <a:ext cx="783771" cy="792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50R PAD</a:t>
            </a:r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FA8EC56-29B0-4313-9E03-DFE866CE7B1C}"/>
              </a:ext>
            </a:extLst>
          </p:cNvPr>
          <p:cNvSpPr/>
          <p:nvPr/>
        </p:nvSpPr>
        <p:spPr>
          <a:xfrm>
            <a:off x="2339042" y="1433984"/>
            <a:ext cx="500743" cy="278674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BFE72E7-1697-49CB-9511-2C80BE5891F2}"/>
              </a:ext>
            </a:extLst>
          </p:cNvPr>
          <p:cNvSpPr/>
          <p:nvPr/>
        </p:nvSpPr>
        <p:spPr>
          <a:xfrm>
            <a:off x="7100654" y="1446670"/>
            <a:ext cx="500743" cy="278674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A4A635-9D9C-4707-B0DB-4AEC5CE7C174}"/>
              </a:ext>
            </a:extLst>
          </p:cNvPr>
          <p:cNvGrpSpPr/>
          <p:nvPr/>
        </p:nvGrpSpPr>
        <p:grpSpPr>
          <a:xfrm>
            <a:off x="742597" y="1258968"/>
            <a:ext cx="764775" cy="628706"/>
            <a:chOff x="10086921" y="1812881"/>
            <a:chExt cx="1162878" cy="56132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1AA5A36-93EE-4072-AB6F-3C166F7630C6}"/>
                </a:ext>
              </a:extLst>
            </p:cNvPr>
            <p:cNvSpPr/>
            <p:nvPr/>
          </p:nvSpPr>
          <p:spPr>
            <a:xfrm rot="185350">
              <a:off x="10211436" y="1812881"/>
              <a:ext cx="854765" cy="561323"/>
            </a:xfrm>
            <a:custGeom>
              <a:avLst/>
              <a:gdLst>
                <a:gd name="connsiteX0" fmla="*/ 0 w 3816626"/>
                <a:gd name="connsiteY0" fmla="*/ 833209 h 1548827"/>
                <a:gd name="connsiteX1" fmla="*/ 586408 w 3816626"/>
                <a:gd name="connsiteY1" fmla="*/ 67896 h 1548827"/>
                <a:gd name="connsiteX2" fmla="*/ 1461052 w 3816626"/>
                <a:gd name="connsiteY2" fmla="*/ 1548827 h 1548827"/>
                <a:gd name="connsiteX3" fmla="*/ 2077278 w 3816626"/>
                <a:gd name="connsiteY3" fmla="*/ 67896 h 1548827"/>
                <a:gd name="connsiteX4" fmla="*/ 2842591 w 3816626"/>
                <a:gd name="connsiteY4" fmla="*/ 1459374 h 1548827"/>
                <a:gd name="connsiteX5" fmla="*/ 3379304 w 3816626"/>
                <a:gd name="connsiteY5" fmla="*/ 8261 h 1548827"/>
                <a:gd name="connsiteX6" fmla="*/ 3816626 w 3816626"/>
                <a:gd name="connsiteY6" fmla="*/ 872966 h 154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6626" h="1548827">
                  <a:moveTo>
                    <a:pt x="0" y="833209"/>
                  </a:moveTo>
                  <a:cubicBezTo>
                    <a:pt x="171449" y="390917"/>
                    <a:pt x="342899" y="-51374"/>
                    <a:pt x="586408" y="67896"/>
                  </a:cubicBezTo>
                  <a:cubicBezTo>
                    <a:pt x="829917" y="187166"/>
                    <a:pt x="1212574" y="1548827"/>
                    <a:pt x="1461052" y="1548827"/>
                  </a:cubicBezTo>
                  <a:cubicBezTo>
                    <a:pt x="1709530" y="1548827"/>
                    <a:pt x="1847022" y="82805"/>
                    <a:pt x="2077278" y="67896"/>
                  </a:cubicBezTo>
                  <a:cubicBezTo>
                    <a:pt x="2307535" y="52987"/>
                    <a:pt x="2625587" y="1469313"/>
                    <a:pt x="2842591" y="1459374"/>
                  </a:cubicBezTo>
                  <a:cubicBezTo>
                    <a:pt x="3059595" y="1449435"/>
                    <a:pt x="3216965" y="105996"/>
                    <a:pt x="3379304" y="8261"/>
                  </a:cubicBezTo>
                  <a:cubicBezTo>
                    <a:pt x="3541643" y="-89474"/>
                    <a:pt x="3748709" y="708970"/>
                    <a:pt x="3816626" y="87296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174FADE-4B12-4415-82DC-D5EB07906EEB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921" y="2093542"/>
              <a:ext cx="1162878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9AC18C-7F5C-4B04-9C69-C8DA294E0BC7}"/>
              </a:ext>
            </a:extLst>
          </p:cNvPr>
          <p:cNvGrpSpPr/>
          <p:nvPr/>
        </p:nvGrpSpPr>
        <p:grpSpPr>
          <a:xfrm>
            <a:off x="8411294" y="1423488"/>
            <a:ext cx="764775" cy="299663"/>
            <a:chOff x="10086921" y="1812881"/>
            <a:chExt cx="1162878" cy="56132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8F6ACE2-DFBF-4994-B9B9-F159F385AE75}"/>
                </a:ext>
              </a:extLst>
            </p:cNvPr>
            <p:cNvSpPr/>
            <p:nvPr/>
          </p:nvSpPr>
          <p:spPr>
            <a:xfrm rot="185350">
              <a:off x="10211436" y="1812881"/>
              <a:ext cx="854765" cy="561323"/>
            </a:xfrm>
            <a:custGeom>
              <a:avLst/>
              <a:gdLst>
                <a:gd name="connsiteX0" fmla="*/ 0 w 3816626"/>
                <a:gd name="connsiteY0" fmla="*/ 833209 h 1548827"/>
                <a:gd name="connsiteX1" fmla="*/ 586408 w 3816626"/>
                <a:gd name="connsiteY1" fmla="*/ 67896 h 1548827"/>
                <a:gd name="connsiteX2" fmla="*/ 1461052 w 3816626"/>
                <a:gd name="connsiteY2" fmla="*/ 1548827 h 1548827"/>
                <a:gd name="connsiteX3" fmla="*/ 2077278 w 3816626"/>
                <a:gd name="connsiteY3" fmla="*/ 67896 h 1548827"/>
                <a:gd name="connsiteX4" fmla="*/ 2842591 w 3816626"/>
                <a:gd name="connsiteY4" fmla="*/ 1459374 h 1548827"/>
                <a:gd name="connsiteX5" fmla="*/ 3379304 w 3816626"/>
                <a:gd name="connsiteY5" fmla="*/ 8261 h 1548827"/>
                <a:gd name="connsiteX6" fmla="*/ 3816626 w 3816626"/>
                <a:gd name="connsiteY6" fmla="*/ 872966 h 154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6626" h="1548827">
                  <a:moveTo>
                    <a:pt x="0" y="833209"/>
                  </a:moveTo>
                  <a:cubicBezTo>
                    <a:pt x="171449" y="390917"/>
                    <a:pt x="342899" y="-51374"/>
                    <a:pt x="586408" y="67896"/>
                  </a:cubicBezTo>
                  <a:cubicBezTo>
                    <a:pt x="829917" y="187166"/>
                    <a:pt x="1212574" y="1548827"/>
                    <a:pt x="1461052" y="1548827"/>
                  </a:cubicBezTo>
                  <a:cubicBezTo>
                    <a:pt x="1709530" y="1548827"/>
                    <a:pt x="1847022" y="82805"/>
                    <a:pt x="2077278" y="67896"/>
                  </a:cubicBezTo>
                  <a:cubicBezTo>
                    <a:pt x="2307535" y="52987"/>
                    <a:pt x="2625587" y="1469313"/>
                    <a:pt x="2842591" y="1459374"/>
                  </a:cubicBezTo>
                  <a:cubicBezTo>
                    <a:pt x="3059595" y="1449435"/>
                    <a:pt x="3216965" y="105996"/>
                    <a:pt x="3379304" y="8261"/>
                  </a:cubicBezTo>
                  <a:cubicBezTo>
                    <a:pt x="3541643" y="-89474"/>
                    <a:pt x="3748709" y="708970"/>
                    <a:pt x="3816626" y="87296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C954D5E-6101-4A20-9B19-88F73462C3C1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921" y="2093542"/>
              <a:ext cx="1162878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E3EA1301-9B48-4BF2-9DAE-55EBA4544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334" y="1212291"/>
            <a:ext cx="783771" cy="783771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341F5F93-FDBC-4AFB-98DE-69A5B24BDB4A}"/>
              </a:ext>
            </a:extLst>
          </p:cNvPr>
          <p:cNvSpPr/>
          <p:nvPr/>
        </p:nvSpPr>
        <p:spPr>
          <a:xfrm>
            <a:off x="4160519" y="1429032"/>
            <a:ext cx="417815" cy="28362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4746798-7E26-42B4-A5FD-392CEA8A21E0}"/>
              </a:ext>
            </a:extLst>
          </p:cNvPr>
          <p:cNvSpPr/>
          <p:nvPr/>
        </p:nvSpPr>
        <p:spPr>
          <a:xfrm>
            <a:off x="5362105" y="1435079"/>
            <a:ext cx="417815" cy="28362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D7D74C-940E-457A-99E0-F2D73241B9D5}"/>
              </a:ext>
            </a:extLst>
          </p:cNvPr>
          <p:cNvSpPr/>
          <p:nvPr/>
        </p:nvSpPr>
        <p:spPr>
          <a:xfrm>
            <a:off x="5805749" y="1189767"/>
            <a:ext cx="1310640" cy="792480"/>
          </a:xfrm>
          <a:prstGeom prst="rect">
            <a:avLst/>
          </a:prstGeom>
          <a:pattFill prst="dkUpDiag">
            <a:fgClr>
              <a:srgbClr val="FFFF00"/>
            </a:fgClr>
            <a:bgClr>
              <a:schemeClr val="accent3">
                <a:lumMod val="75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2:1 Transformer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A95C7A-BBAC-4DCB-8274-C420974E5017}"/>
              </a:ext>
            </a:extLst>
          </p:cNvPr>
          <p:cNvSpPr txBox="1"/>
          <p:nvPr/>
        </p:nvSpPr>
        <p:spPr>
          <a:xfrm>
            <a:off x="2005049" y="2107688"/>
            <a:ext cx="820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Forces </a:t>
            </a:r>
          </a:p>
          <a:p>
            <a:pPr algn="ctr"/>
            <a:r>
              <a:rPr lang="en-CA" dirty="0"/>
              <a:t>50R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158496-909F-454A-8645-D03A89FCEAA7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2415258" y="1712657"/>
            <a:ext cx="127784" cy="39503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F38217-CBF8-438E-8BD5-CBB95C8EA4B3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2253460" y="2754019"/>
            <a:ext cx="161798" cy="13533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800F44D-7984-4C3C-A66B-DF7ED8A8F055}"/>
              </a:ext>
            </a:extLst>
          </p:cNvPr>
          <p:cNvSpPr txBox="1"/>
          <p:nvPr/>
        </p:nvSpPr>
        <p:spPr>
          <a:xfrm>
            <a:off x="3551135" y="2357249"/>
            <a:ext cx="2439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Transforms 50R to 12.5R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FE7736-7A24-438D-8304-B3283008641E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3630850" y="2074627"/>
            <a:ext cx="1139882" cy="28262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A32CB4E-BE91-44E6-8CBB-AA463D119776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3116756" y="2726581"/>
            <a:ext cx="1653976" cy="12571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35DF507-316A-4F51-8199-B8ED42E7832E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4730930" y="2726581"/>
            <a:ext cx="39802" cy="120151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625E09E-EAE0-4384-99D9-C9ADFF4BCAFC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770732" y="2028437"/>
            <a:ext cx="1606631" cy="32881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B9209F8-9554-4844-8F50-4BF6D78CEAEF}"/>
              </a:ext>
            </a:extLst>
          </p:cNvPr>
          <p:cNvSpPr txBox="1"/>
          <p:nvPr/>
        </p:nvSpPr>
        <p:spPr>
          <a:xfrm>
            <a:off x="6862371" y="2175316"/>
            <a:ext cx="820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Forces </a:t>
            </a:r>
          </a:p>
          <a:p>
            <a:pPr algn="ctr"/>
            <a:r>
              <a:rPr lang="en-CA" dirty="0"/>
              <a:t>50R</a:t>
            </a:r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F207402-E857-452C-88AA-8F098E85DA00}"/>
              </a:ext>
            </a:extLst>
          </p:cNvPr>
          <p:cNvCxnSpPr>
            <a:stCxn id="45" idx="0"/>
          </p:cNvCxnSpPr>
          <p:nvPr/>
        </p:nvCxnSpPr>
        <p:spPr>
          <a:xfrm flipV="1">
            <a:off x="7272580" y="1701120"/>
            <a:ext cx="79715" cy="47419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1B69B7-0AD2-40B3-B5F5-7D847676098A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5650940" y="2821647"/>
            <a:ext cx="1621640" cy="11851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48DB59E-1032-44FF-ABA9-DB09E7E80674}"/>
              </a:ext>
            </a:extLst>
          </p:cNvPr>
          <p:cNvSpPr txBox="1"/>
          <p:nvPr/>
        </p:nvSpPr>
        <p:spPr>
          <a:xfrm>
            <a:off x="7071745" y="3271619"/>
            <a:ext cx="50698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>
                    <a:lumMod val="95000"/>
                  </a:schemeClr>
                </a:solidFill>
              </a:rPr>
              <a:t>Use two -3dB pad totalling -6dB insertion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>
                    <a:lumMod val="95000"/>
                  </a:schemeClr>
                </a:solidFill>
              </a:rPr>
              <a:t>By default SNA adds back 6dB to 3dB sweep to calculate real insertion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>
                    <a:lumMod val="95000"/>
                  </a:schemeClr>
                </a:solidFill>
              </a:rPr>
              <a:t>More accurate is sweep the test fixture with crystal shorted out to measure “actual” extra insertion loss resulting from attenuator pads and transformer losses.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>
                    <a:lumMod val="95000"/>
                  </a:schemeClr>
                </a:solidFill>
              </a:rPr>
              <a:t>Hard code the result into SNA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>
                    <a:lumMod val="95000"/>
                  </a:schemeClr>
                </a:solidFill>
              </a:rPr>
              <a:t>Detailed in Advance Guide</a:t>
            </a:r>
          </a:p>
          <a:p>
            <a:endParaRPr lang="en-CA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362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B9A5B4-3B2F-4317-BC5F-4C5C27BE3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59280" y="-932179"/>
            <a:ext cx="6916512" cy="875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9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8CF68-5DB0-4148-9249-A49E2FA1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317" y="121561"/>
            <a:ext cx="9905998" cy="945238"/>
          </a:xfrm>
        </p:spPr>
        <p:txBody>
          <a:bodyPr/>
          <a:lstStyle/>
          <a:p>
            <a:r>
              <a:rPr lang="en-CA" dirty="0"/>
              <a:t>what this is.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25A29-5C3E-4C73-BA11-9A1A651FC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41" y="2230989"/>
            <a:ext cx="3054361" cy="243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B91C58-3FCA-4FA0-A844-A3C6F183A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103" y="1330234"/>
            <a:ext cx="2598848" cy="1835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49CC77-B56F-4187-8C77-0D1E0E8EF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34799"/>
            <a:ext cx="2645893" cy="1792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7F32C-FFCE-4FA7-93EE-94C3EA74A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06116"/>
            <a:ext cx="2645893" cy="1817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7A0A5-8401-4B81-89B2-4123AA27A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102" y="3406116"/>
            <a:ext cx="2598848" cy="181766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AABBB54-88B2-4BAA-88B0-8AF3E206408D}"/>
              </a:ext>
            </a:extLst>
          </p:cNvPr>
          <p:cNvSpPr/>
          <p:nvPr/>
        </p:nvSpPr>
        <p:spPr>
          <a:xfrm>
            <a:off x="4097911" y="2584174"/>
            <a:ext cx="1828990" cy="1371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145D7B-3B37-4A01-B054-4EFC283E6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1373" y="3852431"/>
            <a:ext cx="1620077" cy="13713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HOW DOES IT DO THIS?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55AE40-5E98-402D-9EFE-D7264A1BCC09}"/>
              </a:ext>
            </a:extLst>
          </p:cNvPr>
          <p:cNvSpPr txBox="1">
            <a:spLocks/>
          </p:cNvSpPr>
          <p:nvPr/>
        </p:nvSpPr>
        <p:spPr>
          <a:xfrm>
            <a:off x="1052012" y="1715553"/>
            <a:ext cx="2645893" cy="5209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A Basic Introduction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20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88ED-1672-4DDD-8BDA-87829344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2224"/>
            <a:ext cx="9905998" cy="874575"/>
          </a:xfrm>
        </p:spPr>
        <p:txBody>
          <a:bodyPr/>
          <a:lstStyle/>
          <a:p>
            <a:r>
              <a:rPr lang="en-CA" dirty="0"/>
              <a:t>What this is not!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BED9B-A76A-4CD6-A75A-EB88C96D1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00" y="1120653"/>
            <a:ext cx="1464158" cy="1464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FD1F64-2368-4433-B477-000D957DC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498" y="1098138"/>
            <a:ext cx="1464159" cy="1464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D43F2B-A6C8-4948-A52F-06D042FFE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997" y="1106796"/>
            <a:ext cx="2557971" cy="1464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7B4258-E34D-44DE-ABEF-906E2827E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16" y="3122338"/>
            <a:ext cx="2490542" cy="3027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03053-21B8-4B8D-A15B-8125B9E40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2914" y="1106796"/>
            <a:ext cx="2614568" cy="1464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5D5B93-7B51-4066-97D4-53A4C600D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5987" y="2923467"/>
            <a:ext cx="3414611" cy="1936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43CE5E-52FD-4663-A7C1-D80AAC117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1205" y="5103676"/>
            <a:ext cx="2924175" cy="156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D090F4-B8FF-46AF-BDFD-65F8FD123C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4427" y="3168688"/>
            <a:ext cx="2883055" cy="27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4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A4029-1302-4B4E-B2E0-229D6E60C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04860"/>
            <a:ext cx="9905998" cy="861939"/>
          </a:xfrm>
        </p:spPr>
        <p:txBody>
          <a:bodyPr/>
          <a:lstStyle/>
          <a:p>
            <a:r>
              <a:rPr lang="en-CA" dirty="0"/>
              <a:t>conceptual design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A5C83-F521-43A4-B583-D918F45D3190}"/>
              </a:ext>
            </a:extLst>
          </p:cNvPr>
          <p:cNvSpPr/>
          <p:nvPr/>
        </p:nvSpPr>
        <p:spPr>
          <a:xfrm>
            <a:off x="5116286" y="1902823"/>
            <a:ext cx="1062446" cy="1506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DUT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7A7811-FE25-4EAC-81AA-05D559D4A9D1}"/>
              </a:ext>
            </a:extLst>
          </p:cNvPr>
          <p:cNvSpPr/>
          <p:nvPr/>
        </p:nvSpPr>
        <p:spPr>
          <a:xfrm>
            <a:off x="2882537" y="1885406"/>
            <a:ext cx="1352594" cy="1506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Generator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D05974-07AF-45CD-A77F-39BB22AB8B03}"/>
              </a:ext>
            </a:extLst>
          </p:cNvPr>
          <p:cNvSpPr/>
          <p:nvPr/>
        </p:nvSpPr>
        <p:spPr>
          <a:xfrm>
            <a:off x="7059887" y="1902823"/>
            <a:ext cx="1352594" cy="1506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Detector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865C9-3070-47CC-9161-B9A73164113A}"/>
              </a:ext>
            </a:extLst>
          </p:cNvPr>
          <p:cNvSpPr txBox="1"/>
          <p:nvPr/>
        </p:nvSpPr>
        <p:spPr>
          <a:xfrm>
            <a:off x="3769431" y="4472636"/>
            <a:ext cx="3958135" cy="120032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Compare Input(s) Signal to Output Signal</a:t>
            </a:r>
          </a:p>
          <a:p>
            <a:endParaRPr lang="en-CA" dirty="0"/>
          </a:p>
          <a:p>
            <a:r>
              <a:rPr lang="en-CA" dirty="0"/>
              <a:t>Inputs: Frequency, Amplitude</a:t>
            </a:r>
          </a:p>
          <a:p>
            <a:r>
              <a:rPr lang="en-CA" dirty="0"/>
              <a:t>Output: Amplitude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584120-B5ED-4761-98A4-60CB1DA519BC}"/>
              </a:ext>
            </a:extLst>
          </p:cNvPr>
          <p:cNvCxnSpPr>
            <a:cxnSpLocks/>
          </p:cNvCxnSpPr>
          <p:nvPr/>
        </p:nvCxnSpPr>
        <p:spPr>
          <a:xfrm>
            <a:off x="3497874" y="3446810"/>
            <a:ext cx="2014652" cy="97100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212BB0-FEFA-4812-A871-D747F9BD8B9F}"/>
              </a:ext>
            </a:extLst>
          </p:cNvPr>
          <p:cNvCxnSpPr>
            <a:cxnSpLocks/>
          </p:cNvCxnSpPr>
          <p:nvPr/>
        </p:nvCxnSpPr>
        <p:spPr>
          <a:xfrm flipH="1">
            <a:off x="5808617" y="3501631"/>
            <a:ext cx="1927567" cy="91618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0E62AB-A60A-453B-ADBC-0E7C3CC7A7D1}"/>
              </a:ext>
            </a:extLst>
          </p:cNvPr>
          <p:cNvGrpSpPr/>
          <p:nvPr/>
        </p:nvGrpSpPr>
        <p:grpSpPr>
          <a:xfrm>
            <a:off x="4302034" y="2350469"/>
            <a:ext cx="764775" cy="628706"/>
            <a:chOff x="10086921" y="1812881"/>
            <a:chExt cx="1162878" cy="56132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F5FAD22-811B-4F15-B406-9F88B096F280}"/>
                </a:ext>
              </a:extLst>
            </p:cNvPr>
            <p:cNvSpPr/>
            <p:nvPr/>
          </p:nvSpPr>
          <p:spPr>
            <a:xfrm rot="185350">
              <a:off x="10211436" y="1812881"/>
              <a:ext cx="854765" cy="561323"/>
            </a:xfrm>
            <a:custGeom>
              <a:avLst/>
              <a:gdLst>
                <a:gd name="connsiteX0" fmla="*/ 0 w 3816626"/>
                <a:gd name="connsiteY0" fmla="*/ 833209 h 1548827"/>
                <a:gd name="connsiteX1" fmla="*/ 586408 w 3816626"/>
                <a:gd name="connsiteY1" fmla="*/ 67896 h 1548827"/>
                <a:gd name="connsiteX2" fmla="*/ 1461052 w 3816626"/>
                <a:gd name="connsiteY2" fmla="*/ 1548827 h 1548827"/>
                <a:gd name="connsiteX3" fmla="*/ 2077278 w 3816626"/>
                <a:gd name="connsiteY3" fmla="*/ 67896 h 1548827"/>
                <a:gd name="connsiteX4" fmla="*/ 2842591 w 3816626"/>
                <a:gd name="connsiteY4" fmla="*/ 1459374 h 1548827"/>
                <a:gd name="connsiteX5" fmla="*/ 3379304 w 3816626"/>
                <a:gd name="connsiteY5" fmla="*/ 8261 h 1548827"/>
                <a:gd name="connsiteX6" fmla="*/ 3816626 w 3816626"/>
                <a:gd name="connsiteY6" fmla="*/ 872966 h 154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6626" h="1548827">
                  <a:moveTo>
                    <a:pt x="0" y="833209"/>
                  </a:moveTo>
                  <a:cubicBezTo>
                    <a:pt x="171449" y="390917"/>
                    <a:pt x="342899" y="-51374"/>
                    <a:pt x="586408" y="67896"/>
                  </a:cubicBezTo>
                  <a:cubicBezTo>
                    <a:pt x="829917" y="187166"/>
                    <a:pt x="1212574" y="1548827"/>
                    <a:pt x="1461052" y="1548827"/>
                  </a:cubicBezTo>
                  <a:cubicBezTo>
                    <a:pt x="1709530" y="1548827"/>
                    <a:pt x="1847022" y="82805"/>
                    <a:pt x="2077278" y="67896"/>
                  </a:cubicBezTo>
                  <a:cubicBezTo>
                    <a:pt x="2307535" y="52987"/>
                    <a:pt x="2625587" y="1469313"/>
                    <a:pt x="2842591" y="1459374"/>
                  </a:cubicBezTo>
                  <a:cubicBezTo>
                    <a:pt x="3059595" y="1449435"/>
                    <a:pt x="3216965" y="105996"/>
                    <a:pt x="3379304" y="8261"/>
                  </a:cubicBezTo>
                  <a:cubicBezTo>
                    <a:pt x="3541643" y="-89474"/>
                    <a:pt x="3748709" y="708970"/>
                    <a:pt x="3816626" y="87296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586614-19FB-4FDE-A1DE-0E019334101C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921" y="2093542"/>
              <a:ext cx="1162878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61C86B-9256-4201-A52B-686DF7AF5D7A}"/>
              </a:ext>
            </a:extLst>
          </p:cNvPr>
          <p:cNvGrpSpPr/>
          <p:nvPr/>
        </p:nvGrpSpPr>
        <p:grpSpPr>
          <a:xfrm>
            <a:off x="6236922" y="2520522"/>
            <a:ext cx="764775" cy="299663"/>
            <a:chOff x="10086921" y="1812881"/>
            <a:chExt cx="1162878" cy="56132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2042721-6075-432D-AEC7-496E68638CA6}"/>
                </a:ext>
              </a:extLst>
            </p:cNvPr>
            <p:cNvSpPr/>
            <p:nvPr/>
          </p:nvSpPr>
          <p:spPr>
            <a:xfrm rot="185350">
              <a:off x="10211436" y="1812881"/>
              <a:ext cx="854765" cy="561323"/>
            </a:xfrm>
            <a:custGeom>
              <a:avLst/>
              <a:gdLst>
                <a:gd name="connsiteX0" fmla="*/ 0 w 3816626"/>
                <a:gd name="connsiteY0" fmla="*/ 833209 h 1548827"/>
                <a:gd name="connsiteX1" fmla="*/ 586408 w 3816626"/>
                <a:gd name="connsiteY1" fmla="*/ 67896 h 1548827"/>
                <a:gd name="connsiteX2" fmla="*/ 1461052 w 3816626"/>
                <a:gd name="connsiteY2" fmla="*/ 1548827 h 1548827"/>
                <a:gd name="connsiteX3" fmla="*/ 2077278 w 3816626"/>
                <a:gd name="connsiteY3" fmla="*/ 67896 h 1548827"/>
                <a:gd name="connsiteX4" fmla="*/ 2842591 w 3816626"/>
                <a:gd name="connsiteY4" fmla="*/ 1459374 h 1548827"/>
                <a:gd name="connsiteX5" fmla="*/ 3379304 w 3816626"/>
                <a:gd name="connsiteY5" fmla="*/ 8261 h 1548827"/>
                <a:gd name="connsiteX6" fmla="*/ 3816626 w 3816626"/>
                <a:gd name="connsiteY6" fmla="*/ 872966 h 154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6626" h="1548827">
                  <a:moveTo>
                    <a:pt x="0" y="833209"/>
                  </a:moveTo>
                  <a:cubicBezTo>
                    <a:pt x="171449" y="390917"/>
                    <a:pt x="342899" y="-51374"/>
                    <a:pt x="586408" y="67896"/>
                  </a:cubicBezTo>
                  <a:cubicBezTo>
                    <a:pt x="829917" y="187166"/>
                    <a:pt x="1212574" y="1548827"/>
                    <a:pt x="1461052" y="1548827"/>
                  </a:cubicBezTo>
                  <a:cubicBezTo>
                    <a:pt x="1709530" y="1548827"/>
                    <a:pt x="1847022" y="82805"/>
                    <a:pt x="2077278" y="67896"/>
                  </a:cubicBezTo>
                  <a:cubicBezTo>
                    <a:pt x="2307535" y="52987"/>
                    <a:pt x="2625587" y="1469313"/>
                    <a:pt x="2842591" y="1459374"/>
                  </a:cubicBezTo>
                  <a:cubicBezTo>
                    <a:pt x="3059595" y="1449435"/>
                    <a:pt x="3216965" y="105996"/>
                    <a:pt x="3379304" y="8261"/>
                  </a:cubicBezTo>
                  <a:cubicBezTo>
                    <a:pt x="3541643" y="-89474"/>
                    <a:pt x="3748709" y="708970"/>
                    <a:pt x="3816626" y="87296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A85230C-110A-4C5F-9619-DC8B9F2D4128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921" y="2093542"/>
              <a:ext cx="1162878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CDAA615-5072-45CC-88FF-81AFF3E8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707" y="4319508"/>
            <a:ext cx="2224004" cy="150658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AE08E9D-E2FB-4619-A9BB-5C6A89488331}"/>
              </a:ext>
            </a:extLst>
          </p:cNvPr>
          <p:cNvSpPr/>
          <p:nvPr/>
        </p:nvSpPr>
        <p:spPr>
          <a:xfrm>
            <a:off x="7910555" y="4774625"/>
            <a:ext cx="1003852" cy="59634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28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6F4CD-93F7-4400-8504-F3A82F5A3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90" y="165672"/>
            <a:ext cx="9905998" cy="731311"/>
          </a:xfrm>
        </p:spPr>
        <p:txBody>
          <a:bodyPr/>
          <a:lstStyle/>
          <a:p>
            <a:r>
              <a:rPr lang="en-CA" dirty="0"/>
              <a:t>Frequency dependent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AFF0B-FEB4-46D0-BC65-944B45D5B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26675"/>
            <a:ext cx="9905999" cy="3541714"/>
          </a:xfrm>
        </p:spPr>
        <p:txBody>
          <a:bodyPr>
            <a:normAutofit lnSpcReduction="10000"/>
          </a:bodyPr>
          <a:lstStyle/>
          <a:p>
            <a:r>
              <a:rPr lang="en-CA" dirty="0"/>
              <a:t>Trying to understand the dependency on frequency.  </a:t>
            </a:r>
          </a:p>
          <a:p>
            <a:pPr lvl="1"/>
            <a:r>
              <a:rPr lang="en-CA" dirty="0"/>
              <a:t>i.e. How does the signal behave as a function of frequency</a:t>
            </a:r>
          </a:p>
          <a:p>
            <a:r>
              <a:rPr lang="en-CA" dirty="0"/>
              <a:t>Examples:</a:t>
            </a:r>
          </a:p>
          <a:p>
            <a:pPr lvl="1"/>
            <a:r>
              <a:rPr lang="en-CA" dirty="0"/>
              <a:t>Is this cable any good?  Does the cable behave differently with frequency?</a:t>
            </a:r>
          </a:p>
          <a:p>
            <a:pPr lvl="1"/>
            <a:r>
              <a:rPr lang="en-CA" dirty="0"/>
              <a:t>How well does this QRP amplifier work?  What frequency do I get peak performance?</a:t>
            </a:r>
          </a:p>
          <a:p>
            <a:pPr lvl="1"/>
            <a:r>
              <a:rPr lang="en-CA" dirty="0"/>
              <a:t>Is my Low Pass Filter working as expected within the band of interest? </a:t>
            </a:r>
          </a:p>
          <a:p>
            <a:pPr lvl="1"/>
            <a:r>
              <a:rPr lang="en-CA" dirty="0"/>
              <a:t>Is my antenna tuned properly?</a:t>
            </a:r>
          </a:p>
          <a:p>
            <a:pPr lvl="1"/>
            <a:r>
              <a:rPr lang="en-CA" dirty="0"/>
              <a:t>etc...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FFC02-4A89-46A7-8294-59665AC48A7B}"/>
              </a:ext>
            </a:extLst>
          </p:cNvPr>
          <p:cNvSpPr txBox="1"/>
          <p:nvPr/>
        </p:nvSpPr>
        <p:spPr>
          <a:xfrm>
            <a:off x="856549" y="918530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err="1">
                <a:solidFill>
                  <a:srgbClr val="FF0000"/>
                </a:solidFill>
                <a:latin typeface="Bradley Hand ITC" panose="03070402050302030203" pitchFamily="66" charset="0"/>
              </a:rPr>
              <a:t>Sorta</a:t>
            </a:r>
            <a:endParaRPr lang="en-US" b="1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B0CAA0-FF24-4799-AD45-54503CBD6DA8}"/>
              </a:ext>
            </a:extLst>
          </p:cNvPr>
          <p:cNvGrpSpPr/>
          <p:nvPr/>
        </p:nvGrpSpPr>
        <p:grpSpPr>
          <a:xfrm>
            <a:off x="1038168" y="701264"/>
            <a:ext cx="363241" cy="271752"/>
            <a:chOff x="8978537" y="896983"/>
            <a:chExt cx="156754" cy="13018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D4E4855-6410-494E-9623-0AEEA023F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78537" y="896983"/>
              <a:ext cx="87087" cy="1301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F81CC61-1911-4B3D-ACC6-35DBE39D25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65624" y="896983"/>
              <a:ext cx="69667" cy="1301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191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6F4CD-93F7-4400-8504-F3A82F5A3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90" y="165672"/>
            <a:ext cx="9905998" cy="731311"/>
          </a:xfrm>
        </p:spPr>
        <p:txBody>
          <a:bodyPr/>
          <a:lstStyle/>
          <a:p>
            <a:r>
              <a:rPr lang="en-CA" dirty="0"/>
              <a:t>NON-Frequency dependent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AFF0B-FEB4-46D0-BC65-944B45D5B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26675"/>
            <a:ext cx="10221686" cy="4133896"/>
          </a:xfrm>
        </p:spPr>
        <p:txBody>
          <a:bodyPr>
            <a:normAutofit/>
          </a:bodyPr>
          <a:lstStyle/>
          <a:p>
            <a:r>
              <a:rPr lang="en-CA" dirty="0"/>
              <a:t>We have a low power detector...lets measure signals</a:t>
            </a:r>
          </a:p>
          <a:p>
            <a:pPr lvl="1"/>
            <a:r>
              <a:rPr lang="en-CA" dirty="0"/>
              <a:t>i.e. How strong is this signal?</a:t>
            </a:r>
          </a:p>
          <a:p>
            <a:r>
              <a:rPr lang="en-CA" dirty="0"/>
              <a:t>Examples:</a:t>
            </a:r>
          </a:p>
          <a:p>
            <a:pPr lvl="1"/>
            <a:r>
              <a:rPr lang="en-CA" dirty="0"/>
              <a:t>How strong is the signal from this VFO, DDS, PLL oscillator?</a:t>
            </a:r>
          </a:p>
          <a:p>
            <a:pPr lvl="1"/>
            <a:r>
              <a:rPr lang="en-CA" dirty="0"/>
              <a:t>How strong is the signal from this amplifier?</a:t>
            </a:r>
          </a:p>
          <a:p>
            <a:pPr lvl="1"/>
            <a:r>
              <a:rPr lang="en-CA" dirty="0"/>
              <a:t>What is the SNR for this amplifier? (it may be possible)</a:t>
            </a:r>
          </a:p>
          <a:p>
            <a:pPr lvl="1"/>
            <a:r>
              <a:rPr lang="en-CA" dirty="0"/>
              <a:t>etc...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B7AEF-FD8A-47FE-919F-2E7D29675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770" y="3317964"/>
            <a:ext cx="1293568" cy="97410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7DB35-7F9B-476B-8317-5E3F68664A7A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6435634" y="3692434"/>
            <a:ext cx="2185136" cy="11258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90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6F4CD-93F7-4400-8504-F3A82F5A3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790" y="165672"/>
            <a:ext cx="9905998" cy="731311"/>
          </a:xfrm>
        </p:spPr>
        <p:txBody>
          <a:bodyPr/>
          <a:lstStyle/>
          <a:p>
            <a:r>
              <a:rPr lang="en-CA" dirty="0"/>
              <a:t>Frequency injection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AFF0B-FEB4-46D0-BC65-944B45D5B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26675"/>
            <a:ext cx="9905999" cy="3541714"/>
          </a:xfrm>
        </p:spPr>
        <p:txBody>
          <a:bodyPr>
            <a:normAutofit/>
          </a:bodyPr>
          <a:lstStyle/>
          <a:p>
            <a:r>
              <a:rPr lang="en-CA" dirty="0"/>
              <a:t>We have a frequency generator...let use it as a signal source</a:t>
            </a:r>
          </a:p>
          <a:p>
            <a:pPr lvl="1"/>
            <a:r>
              <a:rPr lang="en-CA" dirty="0"/>
              <a:t>i.e. inject a signal of known frequency and amplitude into something</a:t>
            </a:r>
          </a:p>
          <a:p>
            <a:r>
              <a:rPr lang="en-CA" dirty="0"/>
              <a:t>Examples:</a:t>
            </a:r>
          </a:p>
          <a:p>
            <a:pPr lvl="1"/>
            <a:r>
              <a:rPr lang="en-CA" dirty="0"/>
              <a:t>Signal source to experiment with</a:t>
            </a:r>
          </a:p>
          <a:p>
            <a:pPr lvl="1"/>
            <a:r>
              <a:rPr lang="en-CA" dirty="0"/>
              <a:t>A quick and dirty oscillator</a:t>
            </a:r>
          </a:p>
          <a:p>
            <a:pPr lvl="1"/>
            <a:r>
              <a:rPr lang="en-CA" dirty="0"/>
              <a:t>Feed signal to a Mixer to modulate it.</a:t>
            </a:r>
          </a:p>
        </p:txBody>
      </p:sp>
    </p:spTree>
    <p:extLst>
      <p:ext uri="{BB962C8B-B14F-4D97-AF65-F5344CB8AC3E}">
        <p14:creationId xmlns:p14="http://schemas.microsoft.com/office/powerpoint/2010/main" val="669066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DA2E-5E54-4CB1-9182-EEBFB59F2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715" y="204056"/>
            <a:ext cx="9905998" cy="713893"/>
          </a:xfrm>
        </p:spPr>
        <p:txBody>
          <a:bodyPr/>
          <a:lstStyle/>
          <a:p>
            <a:r>
              <a:rPr lang="en-CA" dirty="0"/>
              <a:t>GENERATOR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568351-B945-4E51-8C4E-E194471B66DE}"/>
              </a:ext>
            </a:extLst>
          </p:cNvPr>
          <p:cNvSpPr/>
          <p:nvPr/>
        </p:nvSpPr>
        <p:spPr>
          <a:xfrm>
            <a:off x="5481194" y="3048949"/>
            <a:ext cx="1463040" cy="130628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AD9851 DDS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057E8D-51CB-41A8-8679-7C749DC2A524}"/>
              </a:ext>
            </a:extLst>
          </p:cNvPr>
          <p:cNvSpPr/>
          <p:nvPr/>
        </p:nvSpPr>
        <p:spPr>
          <a:xfrm>
            <a:off x="6746454" y="4916986"/>
            <a:ext cx="2542903" cy="1473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Programmable Microcontroller</a:t>
            </a:r>
            <a:endParaRPr lang="en-US" dirty="0"/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6375BD18-D572-4F52-9588-EF6C35A7189B}"/>
              </a:ext>
            </a:extLst>
          </p:cNvPr>
          <p:cNvSpPr/>
          <p:nvPr/>
        </p:nvSpPr>
        <p:spPr>
          <a:xfrm flipH="1">
            <a:off x="5867591" y="4437117"/>
            <a:ext cx="861201" cy="1306286"/>
          </a:xfrm>
          <a:prstGeom prst="bentUpArrow">
            <a:avLst>
              <a:gd name="adj1" fmla="val 18152"/>
              <a:gd name="adj2" fmla="val 25000"/>
              <a:gd name="adj3" fmla="val 4630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DF9652D-3C74-43AE-BD23-1E97AC8667E7}"/>
              </a:ext>
            </a:extLst>
          </p:cNvPr>
          <p:cNvSpPr/>
          <p:nvPr/>
        </p:nvSpPr>
        <p:spPr>
          <a:xfrm>
            <a:off x="7066722" y="3604595"/>
            <a:ext cx="1463040" cy="28823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EAD1BC-BB69-4223-9E50-FD607B80B541}"/>
              </a:ext>
            </a:extLst>
          </p:cNvPr>
          <p:cNvGrpSpPr/>
          <p:nvPr/>
        </p:nvGrpSpPr>
        <p:grpSpPr>
          <a:xfrm>
            <a:off x="7790062" y="3333635"/>
            <a:ext cx="1040296" cy="830154"/>
            <a:chOff x="3662901" y="1895771"/>
            <a:chExt cx="1040296" cy="83015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7EE914C-CA30-4426-B104-2AE8AFC478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1000" y="1895771"/>
              <a:ext cx="773596" cy="83015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8AFF1A6-B994-47B7-AA85-5F76BDEC26F6}"/>
                </a:ext>
              </a:extLst>
            </p:cNvPr>
            <p:cNvCxnSpPr>
              <a:cxnSpLocks/>
            </p:cNvCxnSpPr>
            <p:nvPr/>
          </p:nvCxnSpPr>
          <p:spPr>
            <a:xfrm>
              <a:off x="3662901" y="1895771"/>
              <a:ext cx="1040296" cy="83015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DDD2F8A-B7AB-47B0-BAEB-3637C44D7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5822" y="395554"/>
            <a:ext cx="4611174" cy="238243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Issues:</a:t>
            </a:r>
          </a:p>
          <a:p>
            <a:r>
              <a:rPr lang="en-CA" dirty="0">
                <a:solidFill>
                  <a:schemeClr val="bg1"/>
                </a:solidFill>
              </a:rPr>
              <a:t>Wrong Impedance (not 50R)</a:t>
            </a:r>
          </a:p>
          <a:p>
            <a:r>
              <a:rPr lang="en-CA" dirty="0">
                <a:solidFill>
                  <a:schemeClr val="bg1"/>
                </a:solidFill>
              </a:rPr>
              <a:t>Impedance varies with frequency</a:t>
            </a:r>
          </a:p>
          <a:p>
            <a:r>
              <a:rPr lang="en-CA" dirty="0">
                <a:solidFill>
                  <a:schemeClr val="bg1"/>
                </a:solidFill>
              </a:rPr>
              <a:t>Signal Amplitude varies with frequency</a:t>
            </a:r>
          </a:p>
          <a:p>
            <a:r>
              <a:rPr lang="en-CA" dirty="0">
                <a:solidFill>
                  <a:schemeClr val="bg1"/>
                </a:solidFill>
              </a:rPr>
              <a:t>Signal Quality Deteriorates above 30ish MHz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EC85730-5528-408B-83C0-BC7D8CAB0957}"/>
              </a:ext>
            </a:extLst>
          </p:cNvPr>
          <p:cNvSpPr txBox="1">
            <a:spLocks/>
          </p:cNvSpPr>
          <p:nvPr/>
        </p:nvSpPr>
        <p:spPr>
          <a:xfrm>
            <a:off x="7485379" y="3748712"/>
            <a:ext cx="647197" cy="464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800" dirty="0"/>
              <a:t>RF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7FA48FE-1359-44E5-A084-D6B4AD91B4D1}"/>
              </a:ext>
            </a:extLst>
          </p:cNvPr>
          <p:cNvSpPr txBox="1">
            <a:spLocks/>
          </p:cNvSpPr>
          <p:nvPr/>
        </p:nvSpPr>
        <p:spPr>
          <a:xfrm>
            <a:off x="661922" y="2168104"/>
            <a:ext cx="4463357" cy="30679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800" dirty="0"/>
              <a:t>AD9851 Module:</a:t>
            </a:r>
          </a:p>
          <a:p>
            <a:r>
              <a:rPr lang="en-CA" sz="1800" dirty="0"/>
              <a:t>AD9851 is a DDS Oscillator</a:t>
            </a:r>
          </a:p>
          <a:p>
            <a:r>
              <a:rPr lang="en-CA" sz="1800" dirty="0"/>
              <a:t>Uses a 30 MHz Crystal with 6x Multiplier (180 MHz)</a:t>
            </a:r>
          </a:p>
          <a:p>
            <a:r>
              <a:rPr lang="en-CA" sz="1800" dirty="0"/>
              <a:t>Advertised: 0-70MHz </a:t>
            </a:r>
          </a:p>
          <a:p>
            <a:r>
              <a:rPr lang="en-CA" sz="1800" dirty="0"/>
              <a:t>“After the 20-30MHz frequency harmonics increases, the waveform will be less and less clean”</a:t>
            </a:r>
          </a:p>
          <a:p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39911766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609</TotalTime>
  <Words>1638</Words>
  <Application>Microsoft Office PowerPoint</Application>
  <PresentationFormat>Widescreen</PresentationFormat>
  <Paragraphs>315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Bradley Hand ITC</vt:lpstr>
      <vt:lpstr>Calibri</vt:lpstr>
      <vt:lpstr>Trebuchet MS</vt:lpstr>
      <vt:lpstr>Tw Cen MT</vt:lpstr>
      <vt:lpstr>Circuit</vt:lpstr>
      <vt:lpstr>Scalar Network Analyzer </vt:lpstr>
      <vt:lpstr>Danger will Robinson...</vt:lpstr>
      <vt:lpstr>what this is.</vt:lpstr>
      <vt:lpstr>What this is not!</vt:lpstr>
      <vt:lpstr>conceptual design</vt:lpstr>
      <vt:lpstr>Frequency dependent analysis</vt:lpstr>
      <vt:lpstr>NON-Frequency dependent analysis</vt:lpstr>
      <vt:lpstr>Frequency injection</vt:lpstr>
      <vt:lpstr>GENERATOR</vt:lpstr>
      <vt:lpstr>GENERATOR</vt:lpstr>
      <vt:lpstr>DETECTOR</vt:lpstr>
      <vt:lpstr>DETECTOR</vt:lpstr>
      <vt:lpstr>the story so far...</vt:lpstr>
      <vt:lpstr>DUT: Return loss Bridge</vt:lpstr>
      <vt:lpstr>all together now</vt:lpstr>
      <vt:lpstr>OK....NOW What?</vt:lpstr>
      <vt:lpstr>AD8307 Calibration</vt:lpstr>
      <vt:lpstr>AD9851 Frequency accuracy calibration</vt:lpstr>
      <vt:lpstr>SWEEP CALIBRATION:  Characterize output from Ad9851 module</vt:lpstr>
      <vt:lpstr>sweep resolution and The LCD</vt:lpstr>
      <vt:lpstr>data acquisition</vt:lpstr>
      <vt:lpstr>a few closing thoughts...</vt:lpstr>
      <vt:lpstr>how low can you go?</vt:lpstr>
      <vt:lpstr>calibration errors</vt:lpstr>
      <vt:lpstr>scaling</vt:lpstr>
      <vt:lpstr>Crystal and 3db sweeps</vt:lpstr>
      <vt:lpstr>crystal calibration: the “Peter” perturbation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Scalar Network Analyzer</dc:title>
  <dc:creator>Dave Rajnauth</dc:creator>
  <cp:lastModifiedBy>Dave Rajnauth</cp:lastModifiedBy>
  <cp:revision>65</cp:revision>
  <dcterms:created xsi:type="dcterms:W3CDTF">2018-04-05T20:54:14Z</dcterms:created>
  <dcterms:modified xsi:type="dcterms:W3CDTF">2018-04-18T19:04:04Z</dcterms:modified>
</cp:coreProperties>
</file>